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56"/>
  </p:notesMasterIdLst>
  <p:handoutMasterIdLst>
    <p:handoutMasterId r:id="rId57"/>
  </p:handoutMasterIdLst>
  <p:sldIdLst>
    <p:sldId id="281" r:id="rId2"/>
    <p:sldId id="283" r:id="rId3"/>
    <p:sldId id="345" r:id="rId4"/>
    <p:sldId id="346" r:id="rId5"/>
    <p:sldId id="348" r:id="rId6"/>
    <p:sldId id="347" r:id="rId7"/>
    <p:sldId id="341" r:id="rId8"/>
    <p:sldId id="342" r:id="rId9"/>
    <p:sldId id="343" r:id="rId10"/>
    <p:sldId id="344" r:id="rId11"/>
    <p:sldId id="286" r:id="rId12"/>
    <p:sldId id="350" r:id="rId13"/>
    <p:sldId id="287" r:id="rId14"/>
    <p:sldId id="288" r:id="rId15"/>
    <p:sldId id="292" r:id="rId16"/>
    <p:sldId id="289" r:id="rId17"/>
    <p:sldId id="290" r:id="rId18"/>
    <p:sldId id="291" r:id="rId19"/>
    <p:sldId id="294" r:id="rId20"/>
    <p:sldId id="293" r:id="rId21"/>
    <p:sldId id="295" r:id="rId22"/>
    <p:sldId id="297" r:id="rId23"/>
    <p:sldId id="298" r:id="rId24"/>
    <p:sldId id="299" r:id="rId25"/>
    <p:sldId id="302" r:id="rId26"/>
    <p:sldId id="351" r:id="rId27"/>
    <p:sldId id="300" r:id="rId28"/>
    <p:sldId id="301" r:id="rId29"/>
    <p:sldId id="304" r:id="rId30"/>
    <p:sldId id="352" r:id="rId31"/>
    <p:sldId id="353" r:id="rId32"/>
    <p:sldId id="306" r:id="rId33"/>
    <p:sldId id="308" r:id="rId34"/>
    <p:sldId id="311" r:id="rId35"/>
    <p:sldId id="307" r:id="rId36"/>
    <p:sldId id="312" r:id="rId37"/>
    <p:sldId id="314" r:id="rId38"/>
    <p:sldId id="315" r:id="rId39"/>
    <p:sldId id="316" r:id="rId40"/>
    <p:sldId id="317" r:id="rId41"/>
    <p:sldId id="318" r:id="rId42"/>
    <p:sldId id="320" r:id="rId43"/>
    <p:sldId id="323" r:id="rId44"/>
    <p:sldId id="324" r:id="rId45"/>
    <p:sldId id="340" r:id="rId46"/>
    <p:sldId id="325" r:id="rId47"/>
    <p:sldId id="332" r:id="rId48"/>
    <p:sldId id="333" r:id="rId49"/>
    <p:sldId id="334" r:id="rId50"/>
    <p:sldId id="335" r:id="rId51"/>
    <p:sldId id="336" r:id="rId52"/>
    <p:sldId id="337" r:id="rId53"/>
    <p:sldId id="339" r:id="rId54"/>
    <p:sldId id="285" r:id="rId55"/>
  </p:sldIdLst>
  <p:sldSz cx="9144000" cy="6858000" type="screen4x3"/>
  <p:notesSz cx="6858000" cy="9144000"/>
  <p:defaultTextStyle>
    <a:defPPr>
      <a:defRPr lang="fr-FR"/>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ection par défaut" id="{A5028B6C-D4B9-0D4C-8979-CD7E25B335FE}">
          <p14:sldIdLst>
            <p14:sldId id="281"/>
            <p14:sldId id="283"/>
            <p14:sldId id="345"/>
            <p14:sldId id="346"/>
            <p14:sldId id="348"/>
            <p14:sldId id="347"/>
            <p14:sldId id="341"/>
            <p14:sldId id="342"/>
            <p14:sldId id="343"/>
            <p14:sldId id="344"/>
            <p14:sldId id="286"/>
            <p14:sldId id="350"/>
            <p14:sldId id="287"/>
            <p14:sldId id="288"/>
            <p14:sldId id="292"/>
            <p14:sldId id="289"/>
            <p14:sldId id="290"/>
            <p14:sldId id="291"/>
            <p14:sldId id="294"/>
            <p14:sldId id="293"/>
            <p14:sldId id="295"/>
            <p14:sldId id="297"/>
            <p14:sldId id="298"/>
            <p14:sldId id="299"/>
            <p14:sldId id="302"/>
            <p14:sldId id="351"/>
            <p14:sldId id="300"/>
            <p14:sldId id="301"/>
            <p14:sldId id="304"/>
            <p14:sldId id="352"/>
            <p14:sldId id="353"/>
            <p14:sldId id="306"/>
            <p14:sldId id="308"/>
            <p14:sldId id="311"/>
            <p14:sldId id="307"/>
            <p14:sldId id="312"/>
            <p14:sldId id="314"/>
            <p14:sldId id="315"/>
            <p14:sldId id="316"/>
            <p14:sldId id="317"/>
            <p14:sldId id="318"/>
            <p14:sldId id="320"/>
            <p14:sldId id="323"/>
            <p14:sldId id="324"/>
            <p14:sldId id="340"/>
            <p14:sldId id="325"/>
            <p14:sldId id="332"/>
            <p14:sldId id="333"/>
            <p14:sldId id="334"/>
            <p14:sldId id="335"/>
            <p14:sldId id="336"/>
            <p14:sldId id="337"/>
          </p14:sldIdLst>
        </p14:section>
        <p14:section name="Section sans titre" id="{815B379F-BC10-134A-896C-505B26D5C98A}">
          <p14:sldIdLst>
            <p14:sldId id="339"/>
            <p14:sldId id="285"/>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showPr showNarration="1" useTimings="0">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ABFCF23-3B69-468F-B69F-88F6DE6A72F2}" styleName="Style moyen 1 - Accentuation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854" autoAdjust="0"/>
    <p:restoredTop sz="93943" autoAdjust="0"/>
  </p:normalViewPr>
  <p:slideViewPr>
    <p:cSldViewPr snapToGrid="0" snapToObjects="1">
      <p:cViewPr varScale="1">
        <p:scale>
          <a:sx n="93" d="100"/>
          <a:sy n="93" d="100"/>
        </p:scale>
        <p:origin x="-240" y="-96"/>
      </p:cViewPr>
      <p:guideLst>
        <p:guide orient="horz" pos="2160"/>
        <p:guide pos="2880"/>
      </p:guideLst>
    </p:cSldViewPr>
  </p:slideViewPr>
  <p:outlineViewPr>
    <p:cViewPr>
      <p:scale>
        <a:sx n="33" d="100"/>
        <a:sy n="33" d="100"/>
      </p:scale>
      <p:origin x="0" y="17032"/>
    </p:cViewPr>
  </p:outlineViewPr>
  <p:notesTextViewPr>
    <p:cViewPr>
      <p:scale>
        <a:sx n="100" d="100"/>
        <a:sy n="100" d="100"/>
      </p:scale>
      <p:origin x="0" y="0"/>
    </p:cViewPr>
  </p:notesTextViewPr>
  <p:sorterViewPr>
    <p:cViewPr>
      <p:scale>
        <a:sx n="66" d="100"/>
        <a:sy n="66" d="100"/>
      </p:scale>
      <p:origin x="0" y="0"/>
    </p:cViewPr>
  </p:sorterViewPr>
  <p:notesViewPr>
    <p:cSldViewPr snapToGrid="0" snapToObjects="1">
      <p:cViewPr varScale="1">
        <p:scale>
          <a:sx n="102" d="100"/>
          <a:sy n="102" d="100"/>
        </p:scale>
        <p:origin x="-4456" y="-120"/>
      </p:cViewPr>
      <p:guideLst>
        <p:guide orient="horz" pos="2880"/>
        <p:guide pos="2160"/>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notesMaster" Target="notesMasters/notesMaster1.xml"/><Relationship Id="rId57" Type="http://schemas.openxmlformats.org/officeDocument/2006/relationships/handoutMaster" Target="handoutMasters/handoutMaster1.xml"/><Relationship Id="rId58" Type="http://schemas.openxmlformats.org/officeDocument/2006/relationships/printerSettings" Target="printerSettings/printerSettings1.bin"/><Relationship Id="rId59" Type="http://schemas.openxmlformats.org/officeDocument/2006/relationships/presProps" Target="presProps.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viewProps" Target="viewProps.xml"/><Relationship Id="rId61" Type="http://schemas.openxmlformats.org/officeDocument/2006/relationships/theme" Target="theme/theme1.xml"/><Relationship Id="rId6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801DB4AD-0506-804D-9177-ECB4D2AAA278}" type="datetimeFigureOut">
              <a:rPr lang="fr-FR" smtClean="0"/>
              <a:t>15/09/16</a:t>
            </a:fld>
            <a:endParaRPr lang="fr-FR"/>
          </a:p>
        </p:txBody>
      </p:sp>
      <p:sp>
        <p:nvSpPr>
          <p:cNvPr id="4" name="Espace réservé du pied de page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fr-FR"/>
          </a:p>
        </p:txBody>
      </p:sp>
      <p:sp>
        <p:nvSpPr>
          <p:cNvPr id="5" name="Espace réservé du numéro de diapositive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A8ADD22-CAE9-A141-AC31-4759C5517819}" type="slidenum">
              <a:rPr lang="fr-FR" smtClean="0"/>
              <a:t>‹#›</a:t>
            </a:fld>
            <a:endParaRPr lang="fr-FR"/>
          </a:p>
        </p:txBody>
      </p:sp>
    </p:spTree>
    <p:extLst>
      <p:ext uri="{BB962C8B-B14F-4D97-AF65-F5344CB8AC3E}">
        <p14:creationId xmlns:p14="http://schemas.microsoft.com/office/powerpoint/2010/main" val="3067195215"/>
      </p:ext>
    </p:extLst>
  </p:cSld>
  <p:clrMap bg1="lt1" tx1="dk1" bg2="lt2" tx2="dk2" accent1="accent1" accent2="accent2" accent3="accent3" accent4="accent4" accent5="accent5" accent6="accent6" hlink="hlink" folHlink="folHlink"/>
  <p:hf hdr="0" ftr="0" dt="0"/>
</p:handoutMaster>
</file>

<file path=ppt/media/image1.jpeg>
</file>

<file path=ppt/media/image10.jpeg>
</file>

<file path=ppt/media/image11.png>
</file>

<file path=ppt/media/image12.png>
</file>

<file path=ppt/media/image13.png>
</file>

<file path=ppt/media/image14.png>
</file>

<file path=ppt/media/image15.png>
</file>

<file path=ppt/media/image16.png>
</file>

<file path=ppt/media/image17.png>
</file>

<file path=ppt/media/image2.jpeg>
</file>

<file path=ppt/media/image3.jpeg>
</file>

<file path=ppt/media/image4.png>
</file>

<file path=ppt/media/image5.jpeg>
</file>

<file path=ppt/media/image6.pn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81B47BE-82C2-FD4D-9B98-CA52A80151C0}" type="datetimeFigureOut">
              <a:rPr lang="fr-FR" smtClean="0"/>
              <a:t>15/09/16</a:t>
            </a:fld>
            <a:endParaRPr lang="fr-FR"/>
          </a:p>
        </p:txBody>
      </p:sp>
      <p:sp>
        <p:nvSpPr>
          <p:cNvPr id="4" name="Espace réservé de l'image des diapositives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commentaires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6" name="Espace réservé du pied de page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2C74AEE-64CD-7741-8381-6FFEACFD9038}" type="slidenum">
              <a:rPr lang="fr-FR" smtClean="0"/>
              <a:t>‹#›</a:t>
            </a:fld>
            <a:endParaRPr lang="fr-FR"/>
          </a:p>
        </p:txBody>
      </p:sp>
    </p:spTree>
    <p:extLst>
      <p:ext uri="{BB962C8B-B14F-4D97-AF65-F5344CB8AC3E}">
        <p14:creationId xmlns:p14="http://schemas.microsoft.com/office/powerpoint/2010/main" val="1607378072"/>
      </p:ext>
    </p:extLst>
  </p:cSld>
  <p:clrMap bg1="lt1" tx1="dk1" bg2="lt2" tx2="dk2" accent1="accent1" accent2="accent2" accent3="accent3" accent4="accent4" accent5="accent5" accent6="accent6" hlink="hlink" folHlink="folHlink"/>
  <p:hf hdr="0" ftr="0" dt="0"/>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p:cNvSpPr>
            <a:spLocks noGrp="1"/>
          </p:cNvSpPr>
          <p:nvPr>
            <p:ph type="ctrTitle"/>
          </p:nvPr>
        </p:nvSpPr>
        <p:spPr>
          <a:xfrm>
            <a:off x="685800" y="2130425"/>
            <a:ext cx="7772400" cy="1470025"/>
          </a:xfrm>
        </p:spPr>
        <p:txBody>
          <a:bodyPr/>
          <a:lstStyle/>
          <a:p>
            <a:r>
              <a:rPr lang="fr-FR" smtClean="0"/>
              <a:t>Cliquez et modifiez le titre</a:t>
            </a:r>
            <a:endParaRPr lang="fr-FR"/>
          </a:p>
        </p:txBody>
      </p:sp>
      <p:sp>
        <p:nvSpPr>
          <p:cNvPr id="3" name="Sous-titr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fr-FR" smtClean="0"/>
              <a:t>Cliquez pour modifier le style des sous-titres du masque</a:t>
            </a:r>
            <a:endParaRPr lang="fr-FR"/>
          </a:p>
        </p:txBody>
      </p:sp>
      <p:sp>
        <p:nvSpPr>
          <p:cNvPr id="9" name="Rectangle 8"/>
          <p:cNvSpPr/>
          <p:nvPr userDrawn="1"/>
        </p:nvSpPr>
        <p:spPr>
          <a:xfrm>
            <a:off x="6134565" y="6535835"/>
            <a:ext cx="3030959" cy="347070"/>
          </a:xfrm>
          <a:prstGeom prst="rect">
            <a:avLst/>
          </a:prstGeom>
          <a:solidFill>
            <a:schemeClr val="tx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23659428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Diapositive d'intro">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et modifiez le titre</a:t>
            </a:r>
            <a:endParaRPr lang="fr-FR"/>
          </a:p>
        </p:txBody>
      </p:sp>
      <p:sp>
        <p:nvSpPr>
          <p:cNvPr id="3" name="Espace réservé du contenu 2"/>
          <p:cNvSpPr>
            <a:spLocks noGrp="1"/>
          </p:cNvSpPr>
          <p:nvPr>
            <p:ph idx="1"/>
          </p:nvPr>
        </p:nvSpPr>
        <p:spPr/>
        <p:txBody>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7" name="Rectangle 6"/>
          <p:cNvSpPr/>
          <p:nvPr userDrawn="1"/>
        </p:nvSpPr>
        <p:spPr>
          <a:xfrm>
            <a:off x="-10762" y="6521692"/>
            <a:ext cx="6030562" cy="34707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8" name="Espace réservé du pied de page 4"/>
          <p:cNvSpPr>
            <a:spLocks noGrp="1"/>
          </p:cNvSpPr>
          <p:nvPr>
            <p:ph type="ftr" sz="quarter" idx="3"/>
          </p:nvPr>
        </p:nvSpPr>
        <p:spPr>
          <a:xfrm>
            <a:off x="-10762" y="6535835"/>
            <a:ext cx="6030562" cy="347070"/>
          </a:xfrm>
          <a:prstGeom prst="rect">
            <a:avLst/>
          </a:prstGeom>
          <a:noFill/>
          <a:ln>
            <a:noFill/>
          </a:ln>
        </p:spPr>
        <p:txBody>
          <a:bodyPr vert="horz" lIns="91440" tIns="45720" rIns="91440" bIns="45720" rtlCol="0" anchor="ctr"/>
          <a:lstStyle>
            <a:lvl1pPr algn="ctr">
              <a:defRPr sz="1200">
                <a:ln>
                  <a:noFill/>
                </a:ln>
                <a:solidFill>
                  <a:schemeClr val="bg1"/>
                </a:solidFill>
              </a:defRPr>
            </a:lvl1pPr>
          </a:lstStyle>
          <a:p>
            <a:r>
              <a:rPr lang="fr-FR" smtClean="0"/>
              <a:t>Rémi Ronfard – remi.ronfard@inria.fr – HMIN317 – INTRODUCTION</a:t>
            </a:r>
            <a:endParaRPr lang="fr-FR" b="1" dirty="0"/>
          </a:p>
        </p:txBody>
      </p:sp>
      <p:sp>
        <p:nvSpPr>
          <p:cNvPr id="9" name="Rectangle 8"/>
          <p:cNvSpPr/>
          <p:nvPr userDrawn="1"/>
        </p:nvSpPr>
        <p:spPr>
          <a:xfrm>
            <a:off x="6134565" y="6535835"/>
            <a:ext cx="3030959" cy="347070"/>
          </a:xfrm>
          <a:prstGeom prst="rect">
            <a:avLst/>
          </a:prstGeom>
          <a:solidFill>
            <a:schemeClr val="tx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10" name="Espace réservé du numéro de diapositive 5"/>
          <p:cNvSpPr>
            <a:spLocks noGrp="1"/>
          </p:cNvSpPr>
          <p:nvPr>
            <p:ph type="sldNum" sz="quarter" idx="4"/>
          </p:nvPr>
        </p:nvSpPr>
        <p:spPr>
          <a:xfrm>
            <a:off x="7026728" y="6532454"/>
            <a:ext cx="2133599" cy="339689"/>
          </a:xfrm>
          <a:prstGeom prst="rect">
            <a:avLst/>
          </a:prstGeom>
          <a:noFill/>
          <a:ln>
            <a:noFill/>
          </a:ln>
        </p:spPr>
        <p:txBody>
          <a:bodyPr vert="horz" lIns="91440" tIns="45720" rIns="91440" bIns="45720" rtlCol="0" anchor="ctr"/>
          <a:lstStyle>
            <a:lvl1pPr algn="r">
              <a:defRPr sz="1000">
                <a:ln>
                  <a:noFill/>
                </a:ln>
                <a:solidFill>
                  <a:schemeClr val="bg1"/>
                </a:solidFill>
              </a:defRPr>
            </a:lvl1pPr>
          </a:lstStyle>
          <a:p>
            <a:fld id="{A6C87E8C-A1B1-CC4A-8C89-9A370644B80A}" type="slidenum">
              <a:rPr lang="fr-FR" smtClean="0"/>
              <a:pPr/>
              <a:t>‹#›</a:t>
            </a:fld>
            <a:endParaRPr lang="fr-FR" dirty="0"/>
          </a:p>
        </p:txBody>
      </p:sp>
      <p:sp>
        <p:nvSpPr>
          <p:cNvPr id="11" name="Espace réservé de la date 3"/>
          <p:cNvSpPr>
            <a:spLocks noGrp="1"/>
          </p:cNvSpPr>
          <p:nvPr>
            <p:ph type="dt" sz="half" idx="2"/>
          </p:nvPr>
        </p:nvSpPr>
        <p:spPr>
          <a:xfrm>
            <a:off x="6134565" y="6525073"/>
            <a:ext cx="892163" cy="347070"/>
          </a:xfrm>
          <a:prstGeom prst="rect">
            <a:avLst/>
          </a:prstGeom>
          <a:noFill/>
          <a:ln>
            <a:noFill/>
          </a:ln>
        </p:spPr>
        <p:txBody>
          <a:bodyPr vert="horz" lIns="91440" tIns="45720" rIns="91440" bIns="45720" rtlCol="0" anchor="ctr"/>
          <a:lstStyle>
            <a:lvl1pPr algn="l">
              <a:defRPr sz="1000">
                <a:ln>
                  <a:noFill/>
                </a:ln>
                <a:solidFill>
                  <a:schemeClr val="bg1"/>
                </a:solidFill>
              </a:defRPr>
            </a:lvl1pPr>
          </a:lstStyle>
          <a:p>
            <a:fld id="{03687D0E-5B3B-444C-8DAB-4867FF259E1E}" type="datetime1">
              <a:rPr lang="fr-FR" smtClean="0"/>
              <a:t>15/09/16</a:t>
            </a:fld>
            <a:endParaRPr lang="fr-FR" dirty="0"/>
          </a:p>
        </p:txBody>
      </p:sp>
    </p:spTree>
    <p:extLst>
      <p:ext uri="{BB962C8B-B14F-4D97-AF65-F5344CB8AC3E}">
        <p14:creationId xmlns:p14="http://schemas.microsoft.com/office/powerpoint/2010/main" val="12251633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Diapositive Bleu">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et modifiez le titre</a:t>
            </a:r>
            <a:endParaRPr lang="fr-FR"/>
          </a:p>
        </p:txBody>
      </p:sp>
      <p:sp>
        <p:nvSpPr>
          <p:cNvPr id="3" name="Espace réservé du contenu 2"/>
          <p:cNvSpPr>
            <a:spLocks noGrp="1"/>
          </p:cNvSpPr>
          <p:nvPr>
            <p:ph idx="1"/>
          </p:nvPr>
        </p:nvSpPr>
        <p:spPr/>
        <p:txBody>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7" name="Rectangle 6"/>
          <p:cNvSpPr/>
          <p:nvPr userDrawn="1"/>
        </p:nvSpPr>
        <p:spPr>
          <a:xfrm>
            <a:off x="-10762" y="6521692"/>
            <a:ext cx="6030562" cy="34707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8" name="Espace réservé du pied de page 4"/>
          <p:cNvSpPr>
            <a:spLocks noGrp="1"/>
          </p:cNvSpPr>
          <p:nvPr>
            <p:ph type="ftr" sz="quarter" idx="3"/>
          </p:nvPr>
        </p:nvSpPr>
        <p:spPr>
          <a:xfrm>
            <a:off x="-10762" y="6535835"/>
            <a:ext cx="6030562" cy="347070"/>
          </a:xfrm>
          <a:prstGeom prst="rect">
            <a:avLst/>
          </a:prstGeom>
          <a:noFill/>
          <a:ln>
            <a:noFill/>
          </a:ln>
        </p:spPr>
        <p:txBody>
          <a:bodyPr vert="horz" lIns="91440" tIns="45720" rIns="91440" bIns="45720" rtlCol="0" anchor="ctr"/>
          <a:lstStyle>
            <a:lvl1pPr algn="ctr">
              <a:defRPr sz="1200">
                <a:ln>
                  <a:noFill/>
                </a:ln>
                <a:solidFill>
                  <a:schemeClr val="bg1"/>
                </a:solidFill>
              </a:defRPr>
            </a:lvl1pPr>
          </a:lstStyle>
          <a:p>
            <a:r>
              <a:rPr lang="fr-FR" smtClean="0"/>
              <a:t>Rémi Ronfard – remi.ronfard@inria.fr – HMIN317 – INTRODUCTION</a:t>
            </a:r>
            <a:endParaRPr lang="fr-FR" b="1" dirty="0"/>
          </a:p>
        </p:txBody>
      </p:sp>
      <p:sp>
        <p:nvSpPr>
          <p:cNvPr id="9" name="Rectangle 8"/>
          <p:cNvSpPr/>
          <p:nvPr userDrawn="1"/>
        </p:nvSpPr>
        <p:spPr>
          <a:xfrm>
            <a:off x="6134565" y="6535835"/>
            <a:ext cx="3030959" cy="347070"/>
          </a:xfrm>
          <a:prstGeom prst="rect">
            <a:avLst/>
          </a:prstGeom>
          <a:solidFill>
            <a:schemeClr val="tx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10" name="Espace réservé du numéro de diapositive 5"/>
          <p:cNvSpPr>
            <a:spLocks noGrp="1"/>
          </p:cNvSpPr>
          <p:nvPr>
            <p:ph type="sldNum" sz="quarter" idx="4"/>
          </p:nvPr>
        </p:nvSpPr>
        <p:spPr>
          <a:xfrm>
            <a:off x="7026728" y="6532454"/>
            <a:ext cx="2133599" cy="339689"/>
          </a:xfrm>
          <a:prstGeom prst="rect">
            <a:avLst/>
          </a:prstGeom>
          <a:noFill/>
          <a:ln>
            <a:noFill/>
          </a:ln>
        </p:spPr>
        <p:txBody>
          <a:bodyPr vert="horz" lIns="91440" tIns="45720" rIns="91440" bIns="45720" rtlCol="0" anchor="ctr"/>
          <a:lstStyle>
            <a:lvl1pPr algn="r">
              <a:defRPr sz="1000">
                <a:ln>
                  <a:noFill/>
                </a:ln>
                <a:solidFill>
                  <a:schemeClr val="bg1"/>
                </a:solidFill>
              </a:defRPr>
            </a:lvl1pPr>
          </a:lstStyle>
          <a:p>
            <a:fld id="{A6C87E8C-A1B1-CC4A-8C89-9A370644B80A}" type="slidenum">
              <a:rPr lang="fr-FR" smtClean="0"/>
              <a:pPr/>
              <a:t>‹#›</a:t>
            </a:fld>
            <a:endParaRPr lang="fr-FR" dirty="0"/>
          </a:p>
        </p:txBody>
      </p:sp>
      <p:sp>
        <p:nvSpPr>
          <p:cNvPr id="11" name="Espace réservé de la date 3"/>
          <p:cNvSpPr>
            <a:spLocks noGrp="1"/>
          </p:cNvSpPr>
          <p:nvPr>
            <p:ph type="dt" sz="half" idx="2"/>
          </p:nvPr>
        </p:nvSpPr>
        <p:spPr>
          <a:xfrm>
            <a:off x="6134565" y="6525073"/>
            <a:ext cx="892163" cy="347070"/>
          </a:xfrm>
          <a:prstGeom prst="rect">
            <a:avLst/>
          </a:prstGeom>
          <a:noFill/>
          <a:ln>
            <a:noFill/>
          </a:ln>
        </p:spPr>
        <p:txBody>
          <a:bodyPr vert="horz" lIns="91440" tIns="45720" rIns="91440" bIns="45720" rtlCol="0" anchor="ctr"/>
          <a:lstStyle>
            <a:lvl1pPr algn="l">
              <a:defRPr sz="1000">
                <a:ln>
                  <a:noFill/>
                </a:ln>
                <a:solidFill>
                  <a:schemeClr val="bg1"/>
                </a:solidFill>
              </a:defRPr>
            </a:lvl1pPr>
          </a:lstStyle>
          <a:p>
            <a:fld id="{C9B16BAD-F5A3-8648-B023-D39084DD67AE}" type="datetime1">
              <a:rPr lang="fr-FR" smtClean="0"/>
              <a:t>15/09/16</a:t>
            </a:fld>
            <a:endParaRPr lang="fr-FR" dirty="0"/>
          </a:p>
        </p:txBody>
      </p:sp>
      <p:sp>
        <p:nvSpPr>
          <p:cNvPr id="13" name="Rectangle 12"/>
          <p:cNvSpPr/>
          <p:nvPr userDrawn="1"/>
        </p:nvSpPr>
        <p:spPr>
          <a:xfrm>
            <a:off x="1511060" y="-1"/>
            <a:ext cx="7665047" cy="355143"/>
          </a:xfrm>
          <a:prstGeom prst="rect">
            <a:avLst/>
          </a:prstGeom>
          <a:solidFill>
            <a:schemeClr val="bg1">
              <a:lumMod val="50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10962360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Diapositive Bleu clair">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et modifiez le titre</a:t>
            </a:r>
            <a:endParaRPr lang="fr-FR"/>
          </a:p>
        </p:txBody>
      </p:sp>
      <p:sp>
        <p:nvSpPr>
          <p:cNvPr id="3" name="Espace réservé du contenu 2"/>
          <p:cNvSpPr>
            <a:spLocks noGrp="1"/>
          </p:cNvSpPr>
          <p:nvPr>
            <p:ph idx="1"/>
          </p:nvPr>
        </p:nvSpPr>
        <p:spPr/>
        <p:txBody>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7" name="Rectangle 6"/>
          <p:cNvSpPr/>
          <p:nvPr userDrawn="1"/>
        </p:nvSpPr>
        <p:spPr>
          <a:xfrm>
            <a:off x="-10762" y="6521692"/>
            <a:ext cx="6030562" cy="34707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8" name="Espace réservé du pied de page 4"/>
          <p:cNvSpPr>
            <a:spLocks noGrp="1"/>
          </p:cNvSpPr>
          <p:nvPr>
            <p:ph type="ftr" sz="quarter" idx="3"/>
          </p:nvPr>
        </p:nvSpPr>
        <p:spPr>
          <a:xfrm>
            <a:off x="-10762" y="6535835"/>
            <a:ext cx="6030562" cy="347070"/>
          </a:xfrm>
          <a:prstGeom prst="rect">
            <a:avLst/>
          </a:prstGeom>
          <a:noFill/>
          <a:ln>
            <a:noFill/>
          </a:ln>
        </p:spPr>
        <p:txBody>
          <a:bodyPr vert="horz" lIns="91440" tIns="45720" rIns="91440" bIns="45720" rtlCol="0" anchor="ctr"/>
          <a:lstStyle>
            <a:lvl1pPr algn="ctr">
              <a:defRPr sz="1200">
                <a:ln>
                  <a:noFill/>
                </a:ln>
                <a:solidFill>
                  <a:schemeClr val="bg1"/>
                </a:solidFill>
              </a:defRPr>
            </a:lvl1pPr>
          </a:lstStyle>
          <a:p>
            <a:r>
              <a:rPr lang="fr-FR" smtClean="0"/>
              <a:t>Rémi Ronfard – remi.ronfard@inria.fr – HMIN317 – INTRODUCTION</a:t>
            </a:r>
            <a:endParaRPr lang="fr-FR" b="1" dirty="0" smtClean="0"/>
          </a:p>
        </p:txBody>
      </p:sp>
      <p:sp>
        <p:nvSpPr>
          <p:cNvPr id="9" name="Rectangle 8"/>
          <p:cNvSpPr/>
          <p:nvPr userDrawn="1"/>
        </p:nvSpPr>
        <p:spPr>
          <a:xfrm>
            <a:off x="6134565" y="6535835"/>
            <a:ext cx="3030959" cy="347070"/>
          </a:xfrm>
          <a:prstGeom prst="rect">
            <a:avLst/>
          </a:prstGeom>
          <a:solidFill>
            <a:schemeClr val="tx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10" name="Espace réservé du numéro de diapositive 5"/>
          <p:cNvSpPr>
            <a:spLocks noGrp="1"/>
          </p:cNvSpPr>
          <p:nvPr>
            <p:ph type="sldNum" sz="quarter" idx="4"/>
          </p:nvPr>
        </p:nvSpPr>
        <p:spPr>
          <a:xfrm>
            <a:off x="7026728" y="6532454"/>
            <a:ext cx="2133599" cy="339689"/>
          </a:xfrm>
          <a:prstGeom prst="rect">
            <a:avLst/>
          </a:prstGeom>
          <a:noFill/>
          <a:ln>
            <a:noFill/>
          </a:ln>
        </p:spPr>
        <p:txBody>
          <a:bodyPr vert="horz" lIns="91440" tIns="45720" rIns="91440" bIns="45720" rtlCol="0" anchor="ctr"/>
          <a:lstStyle>
            <a:lvl1pPr algn="r">
              <a:defRPr sz="1000">
                <a:ln>
                  <a:noFill/>
                </a:ln>
                <a:solidFill>
                  <a:schemeClr val="bg1"/>
                </a:solidFill>
              </a:defRPr>
            </a:lvl1pPr>
          </a:lstStyle>
          <a:p>
            <a:fld id="{A6C87E8C-A1B1-CC4A-8C89-9A370644B80A}" type="slidenum">
              <a:rPr lang="fr-FR" smtClean="0"/>
              <a:pPr/>
              <a:t>‹#›</a:t>
            </a:fld>
            <a:endParaRPr lang="fr-FR" dirty="0"/>
          </a:p>
        </p:txBody>
      </p:sp>
      <p:sp>
        <p:nvSpPr>
          <p:cNvPr id="11" name="Espace réservé de la date 3"/>
          <p:cNvSpPr>
            <a:spLocks noGrp="1"/>
          </p:cNvSpPr>
          <p:nvPr>
            <p:ph type="dt" sz="half" idx="2"/>
          </p:nvPr>
        </p:nvSpPr>
        <p:spPr>
          <a:xfrm>
            <a:off x="6134565" y="6525073"/>
            <a:ext cx="892163" cy="347070"/>
          </a:xfrm>
          <a:prstGeom prst="rect">
            <a:avLst/>
          </a:prstGeom>
          <a:noFill/>
          <a:ln>
            <a:noFill/>
          </a:ln>
        </p:spPr>
        <p:txBody>
          <a:bodyPr vert="horz" lIns="91440" tIns="45720" rIns="91440" bIns="45720" rtlCol="0" anchor="ctr"/>
          <a:lstStyle>
            <a:lvl1pPr algn="l">
              <a:defRPr sz="1000">
                <a:ln>
                  <a:noFill/>
                </a:ln>
                <a:solidFill>
                  <a:schemeClr val="bg1"/>
                </a:solidFill>
              </a:defRPr>
            </a:lvl1pPr>
          </a:lstStyle>
          <a:p>
            <a:fld id="{5F98B4AB-3B2A-F14B-B9DA-6E879DE217BF}" type="datetime1">
              <a:rPr lang="fr-FR" smtClean="0"/>
              <a:t>15/09/16</a:t>
            </a:fld>
            <a:endParaRPr lang="fr-FR" dirty="0"/>
          </a:p>
        </p:txBody>
      </p:sp>
      <p:sp>
        <p:nvSpPr>
          <p:cNvPr id="12" name="Rectangle 11"/>
          <p:cNvSpPr/>
          <p:nvPr userDrawn="1"/>
        </p:nvSpPr>
        <p:spPr>
          <a:xfrm>
            <a:off x="3022120" y="-10583"/>
            <a:ext cx="6153987" cy="355142"/>
          </a:xfrm>
          <a:prstGeom prst="rect">
            <a:avLst/>
          </a:prstGeom>
          <a:solidFill>
            <a:schemeClr val="bg1">
              <a:lumMod val="50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13" name="Rectangle 12"/>
          <p:cNvSpPr/>
          <p:nvPr userDrawn="1"/>
        </p:nvSpPr>
        <p:spPr>
          <a:xfrm>
            <a:off x="0" y="-10583"/>
            <a:ext cx="1511060" cy="355142"/>
          </a:xfrm>
          <a:prstGeom prst="rect">
            <a:avLst/>
          </a:prstGeom>
          <a:solidFill>
            <a:schemeClr val="bg1">
              <a:lumMod val="50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5801408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Diapositive Rouge">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et modifiez le titre</a:t>
            </a:r>
            <a:endParaRPr lang="fr-FR"/>
          </a:p>
        </p:txBody>
      </p:sp>
      <p:sp>
        <p:nvSpPr>
          <p:cNvPr id="3" name="Espace réservé du contenu 2"/>
          <p:cNvSpPr>
            <a:spLocks noGrp="1"/>
          </p:cNvSpPr>
          <p:nvPr>
            <p:ph idx="1"/>
          </p:nvPr>
        </p:nvSpPr>
        <p:spPr/>
        <p:txBody>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7" name="Rectangle 6"/>
          <p:cNvSpPr/>
          <p:nvPr userDrawn="1"/>
        </p:nvSpPr>
        <p:spPr>
          <a:xfrm>
            <a:off x="-10762" y="6521692"/>
            <a:ext cx="6030562" cy="34707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8" name="Espace réservé du pied de page 4"/>
          <p:cNvSpPr>
            <a:spLocks noGrp="1"/>
          </p:cNvSpPr>
          <p:nvPr>
            <p:ph type="ftr" sz="quarter" idx="3"/>
          </p:nvPr>
        </p:nvSpPr>
        <p:spPr>
          <a:xfrm>
            <a:off x="-10762" y="6535835"/>
            <a:ext cx="6030562" cy="347070"/>
          </a:xfrm>
          <a:prstGeom prst="rect">
            <a:avLst/>
          </a:prstGeom>
          <a:noFill/>
          <a:ln>
            <a:noFill/>
          </a:ln>
        </p:spPr>
        <p:txBody>
          <a:bodyPr vert="horz" lIns="91440" tIns="45720" rIns="91440" bIns="45720" rtlCol="0" anchor="ctr"/>
          <a:lstStyle>
            <a:lvl1pPr algn="ctr">
              <a:defRPr sz="1200">
                <a:ln>
                  <a:noFill/>
                </a:ln>
                <a:solidFill>
                  <a:schemeClr val="bg1"/>
                </a:solidFill>
              </a:defRPr>
            </a:lvl1pPr>
          </a:lstStyle>
          <a:p>
            <a:r>
              <a:rPr lang="fr-FR" smtClean="0"/>
              <a:t>Rémi Ronfard – remi.ronfard@inria.fr – HMIN317 – INTRODUCTION</a:t>
            </a:r>
            <a:endParaRPr lang="fr-FR" b="1" dirty="0"/>
          </a:p>
        </p:txBody>
      </p:sp>
      <p:sp>
        <p:nvSpPr>
          <p:cNvPr id="9" name="Rectangle 8"/>
          <p:cNvSpPr/>
          <p:nvPr userDrawn="1"/>
        </p:nvSpPr>
        <p:spPr>
          <a:xfrm>
            <a:off x="6134565" y="6535835"/>
            <a:ext cx="3030959" cy="347070"/>
          </a:xfrm>
          <a:prstGeom prst="rect">
            <a:avLst/>
          </a:prstGeom>
          <a:solidFill>
            <a:schemeClr val="tx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10" name="Espace réservé du numéro de diapositive 5"/>
          <p:cNvSpPr>
            <a:spLocks noGrp="1"/>
          </p:cNvSpPr>
          <p:nvPr>
            <p:ph type="sldNum" sz="quarter" idx="4"/>
          </p:nvPr>
        </p:nvSpPr>
        <p:spPr>
          <a:xfrm>
            <a:off x="7026728" y="6532454"/>
            <a:ext cx="2133599" cy="339689"/>
          </a:xfrm>
          <a:prstGeom prst="rect">
            <a:avLst/>
          </a:prstGeom>
          <a:noFill/>
          <a:ln>
            <a:noFill/>
          </a:ln>
        </p:spPr>
        <p:txBody>
          <a:bodyPr vert="horz" lIns="91440" tIns="45720" rIns="91440" bIns="45720" rtlCol="0" anchor="ctr"/>
          <a:lstStyle>
            <a:lvl1pPr algn="r">
              <a:defRPr sz="1000">
                <a:ln>
                  <a:noFill/>
                </a:ln>
                <a:solidFill>
                  <a:schemeClr val="bg1"/>
                </a:solidFill>
              </a:defRPr>
            </a:lvl1pPr>
          </a:lstStyle>
          <a:p>
            <a:fld id="{A6C87E8C-A1B1-CC4A-8C89-9A370644B80A}" type="slidenum">
              <a:rPr lang="fr-FR" smtClean="0"/>
              <a:pPr/>
              <a:t>‹#›</a:t>
            </a:fld>
            <a:endParaRPr lang="fr-FR" dirty="0"/>
          </a:p>
        </p:txBody>
      </p:sp>
      <p:sp>
        <p:nvSpPr>
          <p:cNvPr id="11" name="Espace réservé de la date 3"/>
          <p:cNvSpPr>
            <a:spLocks noGrp="1"/>
          </p:cNvSpPr>
          <p:nvPr>
            <p:ph type="dt" sz="half" idx="2"/>
          </p:nvPr>
        </p:nvSpPr>
        <p:spPr>
          <a:xfrm>
            <a:off x="6134565" y="6525073"/>
            <a:ext cx="892163" cy="347070"/>
          </a:xfrm>
          <a:prstGeom prst="rect">
            <a:avLst/>
          </a:prstGeom>
          <a:noFill/>
          <a:ln>
            <a:noFill/>
          </a:ln>
        </p:spPr>
        <p:txBody>
          <a:bodyPr vert="horz" lIns="91440" tIns="45720" rIns="91440" bIns="45720" rtlCol="0" anchor="ctr"/>
          <a:lstStyle>
            <a:lvl1pPr algn="l">
              <a:defRPr sz="1000">
                <a:ln>
                  <a:noFill/>
                </a:ln>
                <a:solidFill>
                  <a:schemeClr val="bg1"/>
                </a:solidFill>
              </a:defRPr>
            </a:lvl1pPr>
          </a:lstStyle>
          <a:p>
            <a:fld id="{A6C32EE2-C751-8546-B3EE-294A9FF7BF4B}" type="datetime1">
              <a:rPr lang="fr-FR" smtClean="0"/>
              <a:t>15/09/16</a:t>
            </a:fld>
            <a:endParaRPr lang="fr-FR" dirty="0"/>
          </a:p>
        </p:txBody>
      </p:sp>
      <p:sp>
        <p:nvSpPr>
          <p:cNvPr id="12" name="Rectangle 11"/>
          <p:cNvSpPr/>
          <p:nvPr userDrawn="1"/>
        </p:nvSpPr>
        <p:spPr>
          <a:xfrm>
            <a:off x="4533181" y="-10583"/>
            <a:ext cx="4642926" cy="355142"/>
          </a:xfrm>
          <a:prstGeom prst="rect">
            <a:avLst/>
          </a:prstGeom>
          <a:solidFill>
            <a:schemeClr val="bg1">
              <a:lumMod val="50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13" name="Rectangle 12"/>
          <p:cNvSpPr/>
          <p:nvPr userDrawn="1"/>
        </p:nvSpPr>
        <p:spPr>
          <a:xfrm>
            <a:off x="-1" y="-10583"/>
            <a:ext cx="3031391" cy="355142"/>
          </a:xfrm>
          <a:prstGeom prst="rect">
            <a:avLst/>
          </a:prstGeom>
          <a:solidFill>
            <a:schemeClr val="bg1">
              <a:lumMod val="50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5801408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Diapositive Verte">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et modifiez le titre</a:t>
            </a:r>
            <a:endParaRPr lang="fr-FR"/>
          </a:p>
        </p:txBody>
      </p:sp>
      <p:sp>
        <p:nvSpPr>
          <p:cNvPr id="3" name="Espace réservé du contenu 2"/>
          <p:cNvSpPr>
            <a:spLocks noGrp="1"/>
          </p:cNvSpPr>
          <p:nvPr>
            <p:ph idx="1"/>
          </p:nvPr>
        </p:nvSpPr>
        <p:spPr/>
        <p:txBody>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7" name="Rectangle 6"/>
          <p:cNvSpPr/>
          <p:nvPr userDrawn="1"/>
        </p:nvSpPr>
        <p:spPr>
          <a:xfrm>
            <a:off x="-10762" y="6521692"/>
            <a:ext cx="6030562" cy="34707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8" name="Espace réservé du pied de page 4"/>
          <p:cNvSpPr>
            <a:spLocks noGrp="1"/>
          </p:cNvSpPr>
          <p:nvPr>
            <p:ph type="ftr" sz="quarter" idx="3"/>
          </p:nvPr>
        </p:nvSpPr>
        <p:spPr>
          <a:xfrm>
            <a:off x="-10762" y="6535835"/>
            <a:ext cx="6030562" cy="347070"/>
          </a:xfrm>
          <a:prstGeom prst="rect">
            <a:avLst/>
          </a:prstGeom>
          <a:noFill/>
          <a:ln>
            <a:noFill/>
          </a:ln>
        </p:spPr>
        <p:txBody>
          <a:bodyPr vert="horz" lIns="91440" tIns="45720" rIns="91440" bIns="45720" rtlCol="0" anchor="ctr"/>
          <a:lstStyle>
            <a:lvl1pPr algn="ctr">
              <a:defRPr sz="1200">
                <a:ln>
                  <a:noFill/>
                </a:ln>
                <a:solidFill>
                  <a:schemeClr val="bg1"/>
                </a:solidFill>
              </a:defRPr>
            </a:lvl1pPr>
          </a:lstStyle>
          <a:p>
            <a:r>
              <a:rPr lang="fr-FR" smtClean="0"/>
              <a:t>Rémi Ronfard – remi.ronfard@inria.fr – HMIN317 – INTRODUCTION</a:t>
            </a:r>
            <a:endParaRPr lang="fr-FR" b="1" dirty="0"/>
          </a:p>
        </p:txBody>
      </p:sp>
      <p:sp>
        <p:nvSpPr>
          <p:cNvPr id="9" name="Rectangle 8"/>
          <p:cNvSpPr/>
          <p:nvPr userDrawn="1"/>
        </p:nvSpPr>
        <p:spPr>
          <a:xfrm>
            <a:off x="6134565" y="6535835"/>
            <a:ext cx="3030959" cy="347070"/>
          </a:xfrm>
          <a:prstGeom prst="rect">
            <a:avLst/>
          </a:prstGeom>
          <a:solidFill>
            <a:schemeClr val="tx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10" name="Espace réservé du numéro de diapositive 5"/>
          <p:cNvSpPr>
            <a:spLocks noGrp="1"/>
          </p:cNvSpPr>
          <p:nvPr>
            <p:ph type="sldNum" sz="quarter" idx="4"/>
          </p:nvPr>
        </p:nvSpPr>
        <p:spPr>
          <a:xfrm>
            <a:off x="7026728" y="6532454"/>
            <a:ext cx="2133599" cy="339689"/>
          </a:xfrm>
          <a:prstGeom prst="rect">
            <a:avLst/>
          </a:prstGeom>
          <a:noFill/>
          <a:ln>
            <a:noFill/>
          </a:ln>
        </p:spPr>
        <p:txBody>
          <a:bodyPr vert="horz" lIns="91440" tIns="45720" rIns="91440" bIns="45720" rtlCol="0" anchor="ctr"/>
          <a:lstStyle>
            <a:lvl1pPr algn="r">
              <a:defRPr sz="1000">
                <a:ln>
                  <a:noFill/>
                </a:ln>
                <a:solidFill>
                  <a:schemeClr val="bg1"/>
                </a:solidFill>
              </a:defRPr>
            </a:lvl1pPr>
          </a:lstStyle>
          <a:p>
            <a:fld id="{A6C87E8C-A1B1-CC4A-8C89-9A370644B80A}" type="slidenum">
              <a:rPr lang="fr-FR" smtClean="0"/>
              <a:pPr/>
              <a:t>‹#›</a:t>
            </a:fld>
            <a:endParaRPr lang="fr-FR" dirty="0"/>
          </a:p>
        </p:txBody>
      </p:sp>
      <p:sp>
        <p:nvSpPr>
          <p:cNvPr id="11" name="Espace réservé de la date 3"/>
          <p:cNvSpPr>
            <a:spLocks noGrp="1"/>
          </p:cNvSpPr>
          <p:nvPr>
            <p:ph type="dt" sz="half" idx="2"/>
          </p:nvPr>
        </p:nvSpPr>
        <p:spPr>
          <a:xfrm>
            <a:off x="6134565" y="6525073"/>
            <a:ext cx="892163" cy="347070"/>
          </a:xfrm>
          <a:prstGeom prst="rect">
            <a:avLst/>
          </a:prstGeom>
          <a:noFill/>
          <a:ln>
            <a:noFill/>
          </a:ln>
        </p:spPr>
        <p:txBody>
          <a:bodyPr vert="horz" lIns="91440" tIns="45720" rIns="91440" bIns="45720" rtlCol="0" anchor="ctr"/>
          <a:lstStyle>
            <a:lvl1pPr algn="l">
              <a:defRPr sz="1000">
                <a:ln>
                  <a:noFill/>
                </a:ln>
                <a:solidFill>
                  <a:schemeClr val="bg1"/>
                </a:solidFill>
              </a:defRPr>
            </a:lvl1pPr>
          </a:lstStyle>
          <a:p>
            <a:fld id="{71C58E30-299C-B541-9A30-7BF523ECA161}" type="datetime1">
              <a:rPr lang="fr-FR" smtClean="0"/>
              <a:t>15/09/16</a:t>
            </a:fld>
            <a:endParaRPr lang="fr-FR" dirty="0"/>
          </a:p>
        </p:txBody>
      </p:sp>
      <p:sp>
        <p:nvSpPr>
          <p:cNvPr id="12" name="Rectangle 11"/>
          <p:cNvSpPr/>
          <p:nvPr userDrawn="1"/>
        </p:nvSpPr>
        <p:spPr>
          <a:xfrm>
            <a:off x="6019800" y="-10583"/>
            <a:ext cx="3156307" cy="355142"/>
          </a:xfrm>
          <a:prstGeom prst="rect">
            <a:avLst/>
          </a:prstGeom>
          <a:solidFill>
            <a:schemeClr val="bg1">
              <a:lumMod val="50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13" name="Rectangle 12"/>
          <p:cNvSpPr/>
          <p:nvPr userDrawn="1"/>
        </p:nvSpPr>
        <p:spPr>
          <a:xfrm>
            <a:off x="-10763" y="-10583"/>
            <a:ext cx="4553213" cy="355142"/>
          </a:xfrm>
          <a:prstGeom prst="rect">
            <a:avLst/>
          </a:prstGeom>
          <a:solidFill>
            <a:schemeClr val="bg1">
              <a:lumMod val="50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58014088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Diapositive Violette">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et modifiez le titre</a:t>
            </a:r>
            <a:endParaRPr lang="fr-FR"/>
          </a:p>
        </p:txBody>
      </p:sp>
      <p:sp>
        <p:nvSpPr>
          <p:cNvPr id="3" name="Espace réservé du contenu 2"/>
          <p:cNvSpPr>
            <a:spLocks noGrp="1"/>
          </p:cNvSpPr>
          <p:nvPr>
            <p:ph idx="1"/>
          </p:nvPr>
        </p:nvSpPr>
        <p:spPr/>
        <p:txBody>
          <a:bodyPr/>
          <a:lstStyle/>
          <a:p>
            <a:pPr lvl="0"/>
            <a:r>
              <a:rPr lang="fr-FR" smtClean="0"/>
              <a:t>Cliquez pour modifier les styles du texte du masque</a:t>
            </a:r>
          </a:p>
          <a:p>
            <a:pPr lvl="1"/>
            <a:r>
              <a:rPr lang="fr-FR" smtClean="0"/>
              <a:t>Deuxième niveau</a:t>
            </a:r>
          </a:p>
          <a:p>
            <a:pPr lvl="2"/>
            <a:r>
              <a:rPr lang="fr-FR" smtClean="0"/>
              <a:t>Troisième niveau</a:t>
            </a:r>
          </a:p>
          <a:p>
            <a:pPr lvl="3"/>
            <a:r>
              <a:rPr lang="fr-FR" smtClean="0"/>
              <a:t>Quatrième niveau</a:t>
            </a:r>
          </a:p>
          <a:p>
            <a:pPr lvl="4"/>
            <a:r>
              <a:rPr lang="fr-FR" smtClean="0"/>
              <a:t>Cinquième niveau</a:t>
            </a:r>
            <a:endParaRPr lang="fr-FR"/>
          </a:p>
        </p:txBody>
      </p:sp>
      <p:sp>
        <p:nvSpPr>
          <p:cNvPr id="7" name="Rectangle 6"/>
          <p:cNvSpPr/>
          <p:nvPr userDrawn="1"/>
        </p:nvSpPr>
        <p:spPr>
          <a:xfrm>
            <a:off x="-10762" y="6521692"/>
            <a:ext cx="6030562" cy="34707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8" name="Espace réservé du pied de page 4"/>
          <p:cNvSpPr>
            <a:spLocks noGrp="1"/>
          </p:cNvSpPr>
          <p:nvPr>
            <p:ph type="ftr" sz="quarter" idx="3"/>
          </p:nvPr>
        </p:nvSpPr>
        <p:spPr>
          <a:xfrm>
            <a:off x="-10762" y="6535835"/>
            <a:ext cx="6030562" cy="347070"/>
          </a:xfrm>
          <a:prstGeom prst="rect">
            <a:avLst/>
          </a:prstGeom>
          <a:noFill/>
          <a:ln>
            <a:noFill/>
          </a:ln>
        </p:spPr>
        <p:txBody>
          <a:bodyPr vert="horz" lIns="91440" tIns="45720" rIns="91440" bIns="45720" rtlCol="0" anchor="ctr"/>
          <a:lstStyle>
            <a:lvl1pPr algn="ctr">
              <a:defRPr sz="1200">
                <a:ln>
                  <a:noFill/>
                </a:ln>
                <a:solidFill>
                  <a:schemeClr val="bg1"/>
                </a:solidFill>
              </a:defRPr>
            </a:lvl1pPr>
          </a:lstStyle>
          <a:p>
            <a:r>
              <a:rPr lang="fr-FR" smtClean="0"/>
              <a:t>Rémi Ronfard – remi.ronfard@inria.fr – HMIN317 – INTRODUCTION</a:t>
            </a:r>
            <a:endParaRPr lang="fr-FR" b="1" dirty="0"/>
          </a:p>
        </p:txBody>
      </p:sp>
      <p:sp>
        <p:nvSpPr>
          <p:cNvPr id="9" name="Rectangle 8"/>
          <p:cNvSpPr/>
          <p:nvPr userDrawn="1"/>
        </p:nvSpPr>
        <p:spPr>
          <a:xfrm>
            <a:off x="6134565" y="6535835"/>
            <a:ext cx="3030959" cy="347070"/>
          </a:xfrm>
          <a:prstGeom prst="rect">
            <a:avLst/>
          </a:prstGeom>
          <a:solidFill>
            <a:schemeClr val="tx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10" name="Espace réservé du numéro de diapositive 5"/>
          <p:cNvSpPr>
            <a:spLocks noGrp="1"/>
          </p:cNvSpPr>
          <p:nvPr>
            <p:ph type="sldNum" sz="quarter" idx="4"/>
          </p:nvPr>
        </p:nvSpPr>
        <p:spPr>
          <a:xfrm>
            <a:off x="7026728" y="6532454"/>
            <a:ext cx="2133599" cy="339689"/>
          </a:xfrm>
          <a:prstGeom prst="rect">
            <a:avLst/>
          </a:prstGeom>
          <a:noFill/>
          <a:ln>
            <a:noFill/>
          </a:ln>
        </p:spPr>
        <p:txBody>
          <a:bodyPr vert="horz" lIns="91440" tIns="45720" rIns="91440" bIns="45720" rtlCol="0" anchor="ctr"/>
          <a:lstStyle>
            <a:lvl1pPr algn="r">
              <a:defRPr sz="1000">
                <a:ln>
                  <a:noFill/>
                </a:ln>
                <a:solidFill>
                  <a:schemeClr val="bg1"/>
                </a:solidFill>
              </a:defRPr>
            </a:lvl1pPr>
          </a:lstStyle>
          <a:p>
            <a:fld id="{A6C87E8C-A1B1-CC4A-8C89-9A370644B80A}" type="slidenum">
              <a:rPr lang="fr-FR" smtClean="0"/>
              <a:pPr/>
              <a:t>‹#›</a:t>
            </a:fld>
            <a:endParaRPr lang="fr-FR" dirty="0"/>
          </a:p>
        </p:txBody>
      </p:sp>
      <p:sp>
        <p:nvSpPr>
          <p:cNvPr id="11" name="Espace réservé de la date 3"/>
          <p:cNvSpPr>
            <a:spLocks noGrp="1"/>
          </p:cNvSpPr>
          <p:nvPr>
            <p:ph type="dt" sz="half" idx="2"/>
          </p:nvPr>
        </p:nvSpPr>
        <p:spPr>
          <a:xfrm>
            <a:off x="6134565" y="6525073"/>
            <a:ext cx="892163" cy="347070"/>
          </a:xfrm>
          <a:prstGeom prst="rect">
            <a:avLst/>
          </a:prstGeom>
          <a:noFill/>
          <a:ln>
            <a:noFill/>
          </a:ln>
        </p:spPr>
        <p:txBody>
          <a:bodyPr vert="horz" lIns="91440" tIns="45720" rIns="91440" bIns="45720" rtlCol="0" anchor="ctr"/>
          <a:lstStyle>
            <a:lvl1pPr algn="l">
              <a:defRPr sz="1000">
                <a:ln>
                  <a:noFill/>
                </a:ln>
                <a:solidFill>
                  <a:schemeClr val="bg1"/>
                </a:solidFill>
              </a:defRPr>
            </a:lvl1pPr>
          </a:lstStyle>
          <a:p>
            <a:fld id="{33203DFA-41E3-724B-8AFF-6B01316312DB}" type="datetime1">
              <a:rPr lang="fr-FR" smtClean="0"/>
              <a:t>15/09/16</a:t>
            </a:fld>
            <a:endParaRPr lang="fr-FR" dirty="0"/>
          </a:p>
        </p:txBody>
      </p:sp>
      <p:sp>
        <p:nvSpPr>
          <p:cNvPr id="12" name="Rectangle 11"/>
          <p:cNvSpPr/>
          <p:nvPr userDrawn="1"/>
        </p:nvSpPr>
        <p:spPr>
          <a:xfrm>
            <a:off x="7546031" y="-10583"/>
            <a:ext cx="1630076" cy="355142"/>
          </a:xfrm>
          <a:prstGeom prst="rect">
            <a:avLst/>
          </a:prstGeom>
          <a:solidFill>
            <a:schemeClr val="bg1">
              <a:lumMod val="50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13" name="Rectangle 12"/>
          <p:cNvSpPr/>
          <p:nvPr userDrawn="1"/>
        </p:nvSpPr>
        <p:spPr>
          <a:xfrm>
            <a:off x="0" y="0"/>
            <a:ext cx="6019800" cy="355142"/>
          </a:xfrm>
          <a:prstGeom prst="rect">
            <a:avLst/>
          </a:prstGeom>
          <a:solidFill>
            <a:schemeClr val="bg1">
              <a:lumMod val="50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35801408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Diapositive Cyan">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smtClean="0"/>
              <a:t>Cliquez et modifiez le titre</a:t>
            </a:r>
            <a:endParaRPr lang="fr-FR"/>
          </a:p>
        </p:txBody>
      </p:sp>
      <p:sp>
        <p:nvSpPr>
          <p:cNvPr id="3" name="Espace réservé du contenu 2"/>
          <p:cNvSpPr>
            <a:spLocks noGrp="1"/>
          </p:cNvSpPr>
          <p:nvPr>
            <p:ph idx="1"/>
          </p:nvPr>
        </p:nvSpPr>
        <p:spPr/>
        <p:txBody>
          <a:bodyPr/>
          <a:lstStyle/>
          <a:p>
            <a:pPr lvl="0"/>
            <a:r>
              <a:rPr lang="fr-FR" dirty="0" smtClean="0"/>
              <a:t>Cliquez pour modifier les styles du texte du masque</a:t>
            </a:r>
          </a:p>
          <a:p>
            <a:pPr lvl="1"/>
            <a:r>
              <a:rPr lang="fr-FR" dirty="0" smtClean="0"/>
              <a:t>Deuxième niveau</a:t>
            </a:r>
          </a:p>
          <a:p>
            <a:pPr lvl="2"/>
            <a:r>
              <a:rPr lang="fr-FR" dirty="0" smtClean="0"/>
              <a:t>Troisième niveau</a:t>
            </a:r>
          </a:p>
          <a:p>
            <a:pPr lvl="3"/>
            <a:r>
              <a:rPr lang="fr-FR" dirty="0" smtClean="0"/>
              <a:t>Quatrième niveau</a:t>
            </a:r>
          </a:p>
          <a:p>
            <a:pPr lvl="4"/>
            <a:r>
              <a:rPr lang="fr-FR" dirty="0" smtClean="0"/>
              <a:t>Cinquième niveau</a:t>
            </a:r>
            <a:endParaRPr lang="fr-FR" dirty="0"/>
          </a:p>
        </p:txBody>
      </p:sp>
      <p:sp>
        <p:nvSpPr>
          <p:cNvPr id="7" name="Rectangle 6"/>
          <p:cNvSpPr/>
          <p:nvPr userDrawn="1"/>
        </p:nvSpPr>
        <p:spPr>
          <a:xfrm>
            <a:off x="-10762" y="6521692"/>
            <a:ext cx="6030562" cy="34707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8" name="Espace réservé du pied de page 4"/>
          <p:cNvSpPr>
            <a:spLocks noGrp="1"/>
          </p:cNvSpPr>
          <p:nvPr>
            <p:ph type="ftr" sz="quarter" idx="3"/>
          </p:nvPr>
        </p:nvSpPr>
        <p:spPr>
          <a:xfrm>
            <a:off x="-10762" y="6535835"/>
            <a:ext cx="6030562" cy="347070"/>
          </a:xfrm>
          <a:prstGeom prst="rect">
            <a:avLst/>
          </a:prstGeom>
          <a:noFill/>
          <a:ln>
            <a:noFill/>
          </a:ln>
        </p:spPr>
        <p:txBody>
          <a:bodyPr vert="horz" lIns="91440" tIns="45720" rIns="91440" bIns="45720" rtlCol="0" anchor="ctr"/>
          <a:lstStyle>
            <a:lvl1pPr algn="ctr">
              <a:defRPr sz="1200">
                <a:ln>
                  <a:noFill/>
                </a:ln>
                <a:solidFill>
                  <a:schemeClr val="bg1"/>
                </a:solidFill>
              </a:defRPr>
            </a:lvl1pPr>
          </a:lstStyle>
          <a:p>
            <a:r>
              <a:rPr lang="fr-FR" smtClean="0"/>
              <a:t>Rémi Ronfard – remi.ronfard@inria.fr – HMIN317 – INTRODUCTION</a:t>
            </a:r>
            <a:endParaRPr lang="fr-FR" b="1" dirty="0"/>
          </a:p>
        </p:txBody>
      </p:sp>
      <p:sp>
        <p:nvSpPr>
          <p:cNvPr id="9" name="Rectangle 8"/>
          <p:cNvSpPr/>
          <p:nvPr userDrawn="1"/>
        </p:nvSpPr>
        <p:spPr>
          <a:xfrm>
            <a:off x="6134565" y="6535835"/>
            <a:ext cx="3030959" cy="347070"/>
          </a:xfrm>
          <a:prstGeom prst="rect">
            <a:avLst/>
          </a:prstGeom>
          <a:solidFill>
            <a:schemeClr val="tx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10" name="Espace réservé du numéro de diapositive 5"/>
          <p:cNvSpPr>
            <a:spLocks noGrp="1"/>
          </p:cNvSpPr>
          <p:nvPr>
            <p:ph type="sldNum" sz="quarter" idx="4"/>
          </p:nvPr>
        </p:nvSpPr>
        <p:spPr>
          <a:xfrm>
            <a:off x="7026728" y="6532454"/>
            <a:ext cx="2133599" cy="339689"/>
          </a:xfrm>
          <a:prstGeom prst="rect">
            <a:avLst/>
          </a:prstGeom>
          <a:noFill/>
          <a:ln>
            <a:noFill/>
          </a:ln>
        </p:spPr>
        <p:txBody>
          <a:bodyPr vert="horz" lIns="91440" tIns="45720" rIns="91440" bIns="45720" rtlCol="0" anchor="ctr"/>
          <a:lstStyle>
            <a:lvl1pPr algn="r">
              <a:defRPr sz="1000">
                <a:ln>
                  <a:noFill/>
                </a:ln>
                <a:solidFill>
                  <a:schemeClr val="bg1"/>
                </a:solidFill>
              </a:defRPr>
            </a:lvl1pPr>
          </a:lstStyle>
          <a:p>
            <a:fld id="{A6C87E8C-A1B1-CC4A-8C89-9A370644B80A}" type="slidenum">
              <a:rPr lang="fr-FR" smtClean="0"/>
              <a:pPr/>
              <a:t>‹#›</a:t>
            </a:fld>
            <a:endParaRPr lang="fr-FR" dirty="0"/>
          </a:p>
        </p:txBody>
      </p:sp>
      <p:sp>
        <p:nvSpPr>
          <p:cNvPr id="11" name="Espace réservé de la date 3"/>
          <p:cNvSpPr>
            <a:spLocks noGrp="1"/>
          </p:cNvSpPr>
          <p:nvPr>
            <p:ph type="dt" sz="half" idx="2"/>
          </p:nvPr>
        </p:nvSpPr>
        <p:spPr>
          <a:xfrm>
            <a:off x="6134565" y="6525073"/>
            <a:ext cx="892163" cy="347070"/>
          </a:xfrm>
          <a:prstGeom prst="rect">
            <a:avLst/>
          </a:prstGeom>
          <a:noFill/>
          <a:ln>
            <a:noFill/>
          </a:ln>
        </p:spPr>
        <p:txBody>
          <a:bodyPr vert="horz" lIns="91440" tIns="45720" rIns="91440" bIns="45720" rtlCol="0" anchor="ctr"/>
          <a:lstStyle>
            <a:lvl1pPr algn="l">
              <a:defRPr sz="1000">
                <a:ln>
                  <a:noFill/>
                </a:ln>
                <a:solidFill>
                  <a:schemeClr val="bg1"/>
                </a:solidFill>
              </a:defRPr>
            </a:lvl1pPr>
          </a:lstStyle>
          <a:p>
            <a:fld id="{D023EBC3-F70E-9947-8B24-8E84DBFEE3CE}" type="datetime1">
              <a:rPr lang="fr-FR" smtClean="0"/>
              <a:t>15/09/16</a:t>
            </a:fld>
            <a:endParaRPr lang="fr-FR" dirty="0"/>
          </a:p>
        </p:txBody>
      </p:sp>
      <p:sp>
        <p:nvSpPr>
          <p:cNvPr id="12" name="Rectangle 11"/>
          <p:cNvSpPr/>
          <p:nvPr userDrawn="1"/>
        </p:nvSpPr>
        <p:spPr>
          <a:xfrm>
            <a:off x="0" y="0"/>
            <a:ext cx="7536760" cy="355142"/>
          </a:xfrm>
          <a:prstGeom prst="rect">
            <a:avLst/>
          </a:prstGeom>
          <a:solidFill>
            <a:schemeClr val="bg1">
              <a:lumMod val="50000"/>
              <a:alpha val="47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Tree>
    <p:extLst>
      <p:ext uri="{BB962C8B-B14F-4D97-AF65-F5344CB8AC3E}">
        <p14:creationId xmlns:p14="http://schemas.microsoft.com/office/powerpoint/2010/main" val="292666074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4" name="Rectangle 23"/>
          <p:cNvSpPr/>
          <p:nvPr userDrawn="1"/>
        </p:nvSpPr>
        <p:spPr>
          <a:xfrm>
            <a:off x="1507314" y="0"/>
            <a:ext cx="1511999" cy="35493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200" dirty="0"/>
          </a:p>
        </p:txBody>
      </p:sp>
      <p:sp>
        <p:nvSpPr>
          <p:cNvPr id="25" name="Rectangle 24"/>
          <p:cNvSpPr/>
          <p:nvPr userDrawn="1"/>
        </p:nvSpPr>
        <p:spPr>
          <a:xfrm>
            <a:off x="1" y="211"/>
            <a:ext cx="1511999" cy="354932"/>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200" dirty="0"/>
          </a:p>
        </p:txBody>
      </p:sp>
      <p:sp>
        <p:nvSpPr>
          <p:cNvPr id="26" name="Rectangle 25"/>
          <p:cNvSpPr/>
          <p:nvPr userDrawn="1"/>
        </p:nvSpPr>
        <p:spPr>
          <a:xfrm>
            <a:off x="4521940" y="-211"/>
            <a:ext cx="1511999" cy="354932"/>
          </a:xfrm>
          <a:prstGeom prst="rect">
            <a:avLst/>
          </a:prstGeom>
          <a:solidFill>
            <a:schemeClr val="accent3"/>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200" dirty="0"/>
          </a:p>
        </p:txBody>
      </p:sp>
      <p:sp>
        <p:nvSpPr>
          <p:cNvPr id="27" name="Rectangle 26"/>
          <p:cNvSpPr/>
          <p:nvPr userDrawn="1"/>
        </p:nvSpPr>
        <p:spPr>
          <a:xfrm>
            <a:off x="3014626" y="0"/>
            <a:ext cx="1512000" cy="354932"/>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200" dirty="0"/>
          </a:p>
        </p:txBody>
      </p:sp>
      <p:sp>
        <p:nvSpPr>
          <p:cNvPr id="28" name="Rectangle 27"/>
          <p:cNvSpPr/>
          <p:nvPr userDrawn="1"/>
        </p:nvSpPr>
        <p:spPr>
          <a:xfrm>
            <a:off x="7536566" y="-422"/>
            <a:ext cx="1628958" cy="354932"/>
          </a:xfrm>
          <a:prstGeom prst="rect">
            <a:avLst/>
          </a:prstGeom>
          <a:solidFill>
            <a:schemeClr val="accent5"/>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200" dirty="0"/>
          </a:p>
        </p:txBody>
      </p:sp>
      <p:sp>
        <p:nvSpPr>
          <p:cNvPr id="29" name="Rectangle 28"/>
          <p:cNvSpPr/>
          <p:nvPr userDrawn="1"/>
        </p:nvSpPr>
        <p:spPr>
          <a:xfrm>
            <a:off x="6029253" y="-211"/>
            <a:ext cx="1511999" cy="354932"/>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sz="1200" dirty="0"/>
          </a:p>
        </p:txBody>
      </p:sp>
      <p:sp>
        <p:nvSpPr>
          <p:cNvPr id="11" name="Rectangle 10"/>
          <p:cNvSpPr/>
          <p:nvPr userDrawn="1"/>
        </p:nvSpPr>
        <p:spPr>
          <a:xfrm>
            <a:off x="0" y="355144"/>
            <a:ext cx="9180000" cy="354932"/>
          </a:xfrm>
          <a:prstGeom prst="rect">
            <a:avLst/>
          </a:prstGeom>
          <a:solidFill>
            <a:schemeClr val="tx1"/>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8" name="Rectangle 7"/>
          <p:cNvSpPr/>
          <p:nvPr userDrawn="1"/>
        </p:nvSpPr>
        <p:spPr>
          <a:xfrm>
            <a:off x="-10762" y="6521692"/>
            <a:ext cx="6030562" cy="34707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dirty="0"/>
          </a:p>
        </p:txBody>
      </p:sp>
      <p:sp>
        <p:nvSpPr>
          <p:cNvPr id="2" name="Espace réservé du titre 1"/>
          <p:cNvSpPr>
            <a:spLocks noGrp="1"/>
          </p:cNvSpPr>
          <p:nvPr>
            <p:ph type="title"/>
          </p:nvPr>
        </p:nvSpPr>
        <p:spPr>
          <a:xfrm>
            <a:off x="0" y="355142"/>
            <a:ext cx="9165524" cy="354933"/>
          </a:xfrm>
          <a:prstGeom prst="rect">
            <a:avLst/>
          </a:prstGeom>
        </p:spPr>
        <p:txBody>
          <a:bodyPr vert="horz" lIns="91440" tIns="45720" rIns="91440" bIns="45720" rtlCol="0" anchor="ctr">
            <a:noAutofit/>
          </a:bodyPr>
          <a:lstStyle/>
          <a:p>
            <a:r>
              <a:rPr lang="fr-FR" dirty="0" smtClean="0"/>
              <a:t>Cliquez et modifiez le titre</a:t>
            </a:r>
            <a:endParaRPr lang="fr-FR" dirty="0"/>
          </a:p>
        </p:txBody>
      </p:sp>
      <p:sp>
        <p:nvSpPr>
          <p:cNvPr id="3" name="Espace réservé du texte 2"/>
          <p:cNvSpPr>
            <a:spLocks noGrp="1"/>
          </p:cNvSpPr>
          <p:nvPr>
            <p:ph type="body" idx="1"/>
          </p:nvPr>
        </p:nvSpPr>
        <p:spPr>
          <a:xfrm>
            <a:off x="457200" y="1096412"/>
            <a:ext cx="8229600" cy="5029751"/>
          </a:xfrm>
          <a:prstGeom prst="rect">
            <a:avLst/>
          </a:prstGeom>
        </p:spPr>
        <p:txBody>
          <a:bodyPr vert="horz" lIns="91440" tIns="45720" rIns="91440" bIns="45720" rtlCol="0">
            <a:normAutofit/>
          </a:bodyPr>
          <a:lstStyle/>
          <a:p>
            <a:pPr lvl="0"/>
            <a:r>
              <a:rPr lang="fr-FR" dirty="0" smtClean="0"/>
              <a:t>Cliquez pour modifier les styles du texte du masque</a:t>
            </a:r>
          </a:p>
          <a:p>
            <a:pPr lvl="1"/>
            <a:r>
              <a:rPr lang="fr-FR" dirty="0" smtClean="0"/>
              <a:t>Deuxième niveau</a:t>
            </a:r>
          </a:p>
          <a:p>
            <a:pPr lvl="2"/>
            <a:r>
              <a:rPr lang="fr-FR" dirty="0" smtClean="0"/>
              <a:t>Troisième niveau</a:t>
            </a:r>
          </a:p>
          <a:p>
            <a:pPr lvl="3"/>
            <a:r>
              <a:rPr lang="fr-FR" dirty="0" smtClean="0"/>
              <a:t>Quatrième niveau</a:t>
            </a:r>
          </a:p>
          <a:p>
            <a:pPr lvl="4"/>
            <a:r>
              <a:rPr lang="fr-FR" dirty="0" smtClean="0"/>
              <a:t>Cinquième niveau</a:t>
            </a:r>
            <a:endParaRPr lang="fr-FR" dirty="0"/>
          </a:p>
        </p:txBody>
      </p:sp>
      <p:sp>
        <p:nvSpPr>
          <p:cNvPr id="5" name="Espace réservé du pied de page 4"/>
          <p:cNvSpPr>
            <a:spLocks noGrp="1"/>
          </p:cNvSpPr>
          <p:nvPr>
            <p:ph type="ftr" sz="quarter" idx="3"/>
          </p:nvPr>
        </p:nvSpPr>
        <p:spPr>
          <a:xfrm>
            <a:off x="-10762" y="6522535"/>
            <a:ext cx="6030562" cy="347070"/>
          </a:xfrm>
          <a:prstGeom prst="rect">
            <a:avLst/>
          </a:prstGeom>
          <a:noFill/>
          <a:ln>
            <a:noFill/>
          </a:ln>
        </p:spPr>
        <p:txBody>
          <a:bodyPr vert="horz" lIns="91440" tIns="45720" rIns="91440" bIns="45720" rtlCol="0" anchor="ctr"/>
          <a:lstStyle>
            <a:lvl1pPr algn="ctr">
              <a:defRPr sz="1200">
                <a:ln>
                  <a:noFill/>
                </a:ln>
                <a:solidFill>
                  <a:schemeClr val="bg1"/>
                </a:solidFill>
              </a:defRPr>
            </a:lvl1pPr>
          </a:lstStyle>
          <a:p>
            <a:r>
              <a:rPr lang="fr-FR" smtClean="0"/>
              <a:t>Rémi Ronfard – remi.ronfard@inria.fr – HMIN317 – INTRODUCTION</a:t>
            </a:r>
            <a:endParaRPr lang="fr-FR" b="1" dirty="0"/>
          </a:p>
        </p:txBody>
      </p:sp>
      <p:sp>
        <p:nvSpPr>
          <p:cNvPr id="9" name="Rectangle 8"/>
          <p:cNvSpPr/>
          <p:nvPr userDrawn="1"/>
        </p:nvSpPr>
        <p:spPr>
          <a:xfrm>
            <a:off x="6134565" y="6535835"/>
            <a:ext cx="3030959" cy="347070"/>
          </a:xfrm>
          <a:prstGeom prst="rect">
            <a:avLst/>
          </a:prstGeom>
          <a:solidFill>
            <a:schemeClr val="tx2">
              <a:lumMod val="50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fr-FR"/>
          </a:p>
        </p:txBody>
      </p:sp>
      <p:sp>
        <p:nvSpPr>
          <p:cNvPr id="10" name="Espace réservé du numéro de diapositive 5"/>
          <p:cNvSpPr>
            <a:spLocks noGrp="1"/>
          </p:cNvSpPr>
          <p:nvPr>
            <p:ph type="sldNum" sz="quarter" idx="4"/>
          </p:nvPr>
        </p:nvSpPr>
        <p:spPr>
          <a:xfrm>
            <a:off x="7026728" y="6532454"/>
            <a:ext cx="2133599" cy="339689"/>
          </a:xfrm>
          <a:prstGeom prst="rect">
            <a:avLst/>
          </a:prstGeom>
          <a:noFill/>
          <a:ln>
            <a:noFill/>
          </a:ln>
        </p:spPr>
        <p:txBody>
          <a:bodyPr vert="horz" lIns="91440" tIns="45720" rIns="91440" bIns="45720" rtlCol="0" anchor="ctr"/>
          <a:lstStyle>
            <a:lvl1pPr algn="r">
              <a:defRPr sz="1000">
                <a:ln>
                  <a:noFill/>
                </a:ln>
                <a:solidFill>
                  <a:schemeClr val="bg1"/>
                </a:solidFill>
              </a:defRPr>
            </a:lvl1pPr>
          </a:lstStyle>
          <a:p>
            <a:fld id="{A6C87E8C-A1B1-CC4A-8C89-9A370644B80A}" type="slidenum">
              <a:rPr lang="fr-FR" smtClean="0"/>
              <a:pPr/>
              <a:t>‹#›</a:t>
            </a:fld>
            <a:endParaRPr lang="fr-FR" dirty="0"/>
          </a:p>
        </p:txBody>
      </p:sp>
      <p:sp>
        <p:nvSpPr>
          <p:cNvPr id="4" name="Espace réservé de la date 3"/>
          <p:cNvSpPr>
            <a:spLocks noGrp="1"/>
          </p:cNvSpPr>
          <p:nvPr>
            <p:ph type="dt" sz="half" idx="2"/>
          </p:nvPr>
        </p:nvSpPr>
        <p:spPr>
          <a:xfrm>
            <a:off x="6134565" y="6525073"/>
            <a:ext cx="892163" cy="347070"/>
          </a:xfrm>
          <a:prstGeom prst="rect">
            <a:avLst/>
          </a:prstGeom>
          <a:noFill/>
          <a:ln>
            <a:noFill/>
          </a:ln>
        </p:spPr>
        <p:txBody>
          <a:bodyPr vert="horz" lIns="91440" tIns="45720" rIns="91440" bIns="45720" rtlCol="0" anchor="ctr"/>
          <a:lstStyle>
            <a:lvl1pPr algn="ctr">
              <a:defRPr sz="1000">
                <a:ln>
                  <a:noFill/>
                </a:ln>
                <a:solidFill>
                  <a:schemeClr val="bg1"/>
                </a:solidFill>
              </a:defRPr>
            </a:lvl1pPr>
          </a:lstStyle>
          <a:p>
            <a:fld id="{55577A6B-83EB-4749-BA86-8B9AB3C7A2C5}" type="datetime1">
              <a:rPr lang="fr-FR" smtClean="0"/>
              <a:t>15/09/16</a:t>
            </a:fld>
            <a:endParaRPr lang="fr-FR" dirty="0"/>
          </a:p>
        </p:txBody>
      </p:sp>
      <p:sp>
        <p:nvSpPr>
          <p:cNvPr id="13" name="Rectangle 12"/>
          <p:cNvSpPr/>
          <p:nvPr userDrawn="1"/>
        </p:nvSpPr>
        <p:spPr>
          <a:xfrm>
            <a:off x="-2" y="17496"/>
            <a:ext cx="1507316" cy="276999"/>
          </a:xfrm>
          <a:prstGeom prst="rect">
            <a:avLst/>
          </a:prstGeom>
        </p:spPr>
        <p:txBody>
          <a:bodyPr wrap="square">
            <a:spAutoFit/>
          </a:bodyPr>
          <a:lstStyle/>
          <a:p>
            <a:pPr algn="ctr"/>
            <a:r>
              <a:rPr lang="fr-FR" sz="1200" dirty="0" smtClean="0">
                <a:ln>
                  <a:noFill/>
                </a:ln>
                <a:solidFill>
                  <a:schemeClr val="bg1"/>
                </a:solidFill>
              </a:rPr>
              <a:t>Intro</a:t>
            </a:r>
            <a:endParaRPr lang="fr-FR" sz="1200" dirty="0">
              <a:ln>
                <a:noFill/>
              </a:ln>
              <a:solidFill>
                <a:schemeClr val="bg1"/>
              </a:solidFill>
            </a:endParaRPr>
          </a:p>
        </p:txBody>
      </p:sp>
      <p:sp>
        <p:nvSpPr>
          <p:cNvPr id="14" name="Rectangle 13"/>
          <p:cNvSpPr/>
          <p:nvPr userDrawn="1"/>
        </p:nvSpPr>
        <p:spPr>
          <a:xfrm>
            <a:off x="4521940" y="17496"/>
            <a:ext cx="1507313" cy="276999"/>
          </a:xfrm>
          <a:prstGeom prst="rect">
            <a:avLst/>
          </a:prstGeom>
        </p:spPr>
        <p:txBody>
          <a:bodyPr wrap="square">
            <a:spAutoFit/>
          </a:bodyPr>
          <a:lstStyle/>
          <a:p>
            <a:pPr algn="ctr"/>
            <a:r>
              <a:rPr lang="fr-FR" sz="1200" dirty="0" smtClean="0">
                <a:ln>
                  <a:noFill/>
                </a:ln>
                <a:solidFill>
                  <a:schemeClr val="bg1"/>
                </a:solidFill>
              </a:rPr>
              <a:t>Biblio</a:t>
            </a:r>
            <a:endParaRPr lang="fr-FR" sz="1200" dirty="0">
              <a:ln>
                <a:noFill/>
              </a:ln>
              <a:solidFill>
                <a:schemeClr val="bg1"/>
              </a:solidFill>
            </a:endParaRPr>
          </a:p>
        </p:txBody>
      </p:sp>
      <p:sp>
        <p:nvSpPr>
          <p:cNvPr id="15" name="Rectangle 14"/>
          <p:cNvSpPr/>
          <p:nvPr userDrawn="1"/>
        </p:nvSpPr>
        <p:spPr>
          <a:xfrm>
            <a:off x="6033940" y="17496"/>
            <a:ext cx="1540460" cy="276999"/>
          </a:xfrm>
          <a:prstGeom prst="rect">
            <a:avLst/>
          </a:prstGeom>
        </p:spPr>
        <p:txBody>
          <a:bodyPr wrap="square">
            <a:spAutoFit/>
          </a:bodyPr>
          <a:lstStyle/>
          <a:p>
            <a:pPr algn="ctr"/>
            <a:r>
              <a:rPr lang="fr-FR" sz="1200" dirty="0" smtClean="0">
                <a:ln>
                  <a:noFill/>
                </a:ln>
                <a:solidFill>
                  <a:schemeClr val="bg1"/>
                </a:solidFill>
              </a:rPr>
              <a:t>Mini-Projets</a:t>
            </a:r>
            <a:endParaRPr lang="fr-FR" sz="1200" dirty="0">
              <a:ln>
                <a:noFill/>
              </a:ln>
              <a:solidFill>
                <a:schemeClr val="bg1"/>
              </a:solidFill>
            </a:endParaRPr>
          </a:p>
        </p:txBody>
      </p:sp>
      <p:sp>
        <p:nvSpPr>
          <p:cNvPr id="16" name="Rectangle 15"/>
          <p:cNvSpPr/>
          <p:nvPr userDrawn="1"/>
        </p:nvSpPr>
        <p:spPr>
          <a:xfrm>
            <a:off x="3014628" y="17496"/>
            <a:ext cx="1511998" cy="276999"/>
          </a:xfrm>
          <a:prstGeom prst="rect">
            <a:avLst/>
          </a:prstGeom>
        </p:spPr>
        <p:txBody>
          <a:bodyPr wrap="square">
            <a:spAutoFit/>
          </a:bodyPr>
          <a:lstStyle/>
          <a:p>
            <a:pPr algn="ctr"/>
            <a:r>
              <a:rPr lang="fr-FR" sz="1200" dirty="0" smtClean="0">
                <a:ln>
                  <a:noFill/>
                </a:ln>
                <a:solidFill>
                  <a:schemeClr val="bg1"/>
                </a:solidFill>
              </a:rPr>
              <a:t>TP</a:t>
            </a:r>
            <a:endParaRPr lang="fr-FR" sz="1200" dirty="0">
              <a:ln>
                <a:noFill/>
              </a:ln>
              <a:solidFill>
                <a:schemeClr val="bg1"/>
              </a:solidFill>
            </a:endParaRPr>
          </a:p>
        </p:txBody>
      </p:sp>
      <p:sp>
        <p:nvSpPr>
          <p:cNvPr id="17" name="Rectangle 16"/>
          <p:cNvSpPr/>
          <p:nvPr userDrawn="1"/>
        </p:nvSpPr>
        <p:spPr>
          <a:xfrm>
            <a:off x="1512000" y="17496"/>
            <a:ext cx="1502627" cy="276999"/>
          </a:xfrm>
          <a:prstGeom prst="rect">
            <a:avLst/>
          </a:prstGeom>
        </p:spPr>
        <p:txBody>
          <a:bodyPr wrap="square">
            <a:spAutoFit/>
          </a:bodyPr>
          <a:lstStyle/>
          <a:p>
            <a:pPr algn="ctr"/>
            <a:r>
              <a:rPr lang="fr-FR" sz="1200" dirty="0" smtClean="0">
                <a:ln>
                  <a:noFill/>
                </a:ln>
                <a:solidFill>
                  <a:schemeClr val="bg1"/>
                </a:solidFill>
              </a:rPr>
              <a:t>Cours</a:t>
            </a:r>
            <a:endParaRPr lang="fr-FR" sz="1200" dirty="0">
              <a:ln>
                <a:noFill/>
              </a:ln>
              <a:solidFill>
                <a:schemeClr val="bg1"/>
              </a:solidFill>
            </a:endParaRPr>
          </a:p>
        </p:txBody>
      </p:sp>
      <p:sp>
        <p:nvSpPr>
          <p:cNvPr id="18" name="Rectangle 17"/>
          <p:cNvSpPr/>
          <p:nvPr userDrawn="1"/>
        </p:nvSpPr>
        <p:spPr>
          <a:xfrm>
            <a:off x="7536567" y="17496"/>
            <a:ext cx="1643434" cy="276999"/>
          </a:xfrm>
          <a:prstGeom prst="rect">
            <a:avLst/>
          </a:prstGeom>
        </p:spPr>
        <p:txBody>
          <a:bodyPr wrap="square">
            <a:spAutoFit/>
          </a:bodyPr>
          <a:lstStyle/>
          <a:p>
            <a:pPr algn="ctr"/>
            <a:r>
              <a:rPr lang="fr-FR" sz="1200" dirty="0" smtClean="0">
                <a:ln>
                  <a:noFill/>
                </a:ln>
                <a:solidFill>
                  <a:schemeClr val="bg1"/>
                </a:solidFill>
              </a:rPr>
              <a:t>Notation</a:t>
            </a:r>
            <a:endParaRPr lang="fr-FR" sz="1200" dirty="0">
              <a:ln>
                <a:noFill/>
              </a:ln>
              <a:solidFill>
                <a:schemeClr val="bg1"/>
              </a:solidFill>
            </a:endParaRPr>
          </a:p>
        </p:txBody>
      </p:sp>
    </p:spTree>
    <p:extLst>
      <p:ext uri="{BB962C8B-B14F-4D97-AF65-F5344CB8AC3E}">
        <p14:creationId xmlns:p14="http://schemas.microsoft.com/office/powerpoint/2010/main" val="178838479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6" r:id="rId3"/>
    <p:sldLayoutId id="2147483651" r:id="rId4"/>
    <p:sldLayoutId id="2147483652" r:id="rId5"/>
    <p:sldLayoutId id="2147483653" r:id="rId6"/>
    <p:sldLayoutId id="2147483654" r:id="rId7"/>
    <p:sldLayoutId id="2147483655" r:id="rId8"/>
  </p:sldLayoutIdLst>
  <p:hf hdr="0"/>
  <p:txStyles>
    <p:titleStyle>
      <a:lvl1pPr algn="l" defTabSz="457200" rtl="0" eaLnBrk="1" latinLnBrk="0" hangingPunct="1">
        <a:spcBef>
          <a:spcPct val="0"/>
        </a:spcBef>
        <a:buNone/>
        <a:defRPr sz="2000" kern="1200">
          <a:solidFill>
            <a:srgbClr val="FFFFFF"/>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fr-FR"/>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hyperlink" Target="mailto:Remi.ronfard@inria.fr"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jpeg"/><Relationship Id="rId3" Type="http://schemas.openxmlformats.org/officeDocument/2006/relationships/image" Target="../media/image2.jpeg"/></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jpeg"/><Relationship Id="rId3" Type="http://schemas.openxmlformats.org/officeDocument/2006/relationships/image" Target="../media/image4.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jpeg"/><Relationship Id="rId3" Type="http://schemas.openxmlformats.org/officeDocument/2006/relationships/image" Target="../media/image6.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jpeg"/><Relationship Id="rId3" Type="http://schemas.openxmlformats.org/officeDocument/2006/relationships/image" Target="../media/image8.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9.jpeg"/><Relationship Id="rId3" Type="http://schemas.openxmlformats.org/officeDocument/2006/relationships/image" Target="../media/image10.jpe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1.png"/><Relationship Id="rId3"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3.png"/><Relationship Id="rId3" Type="http://schemas.openxmlformats.org/officeDocument/2006/relationships/image" Target="../media/image14.png"/></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5.png"/></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6.png"/></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7.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github.com/master-imagina/hmin317-tp1.git"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ctrTitle"/>
          </p:nvPr>
        </p:nvSpPr>
        <p:spPr>
          <a:xfrm>
            <a:off x="1149685" y="1487900"/>
            <a:ext cx="7994315" cy="2032966"/>
          </a:xfrm>
        </p:spPr>
        <p:txBody>
          <a:bodyPr/>
          <a:lstStyle/>
          <a:p>
            <a:r>
              <a:rPr lang="fr-FR" sz="4000" dirty="0" smtClean="0">
                <a:solidFill>
                  <a:schemeClr val="tx1"/>
                </a:solidFill>
              </a:rPr>
              <a:t>HMIN 317 – Moteur de Jeux</a:t>
            </a:r>
            <a:br>
              <a:rPr lang="fr-FR" sz="4000" dirty="0" smtClean="0">
                <a:solidFill>
                  <a:schemeClr val="tx1"/>
                </a:solidFill>
              </a:rPr>
            </a:br>
            <a:r>
              <a:rPr lang="fr-FR" sz="4000" dirty="0" smtClean="0">
                <a:solidFill>
                  <a:schemeClr val="tx1"/>
                </a:solidFill>
              </a:rPr>
              <a:t/>
            </a:r>
            <a:br>
              <a:rPr lang="fr-FR" sz="4000" dirty="0" smtClean="0">
                <a:solidFill>
                  <a:schemeClr val="tx1"/>
                </a:solidFill>
              </a:rPr>
            </a:br>
            <a:r>
              <a:rPr lang="fr-FR" sz="3200" i="1" dirty="0" smtClean="0">
                <a:solidFill>
                  <a:schemeClr val="tx1"/>
                </a:solidFill>
              </a:rPr>
              <a:t>INTRODUCTION</a:t>
            </a:r>
            <a:endParaRPr lang="fr-FR" sz="3200" dirty="0">
              <a:solidFill>
                <a:srgbClr val="7F7F7F"/>
              </a:solidFill>
            </a:endParaRPr>
          </a:p>
        </p:txBody>
      </p:sp>
      <p:sp>
        <p:nvSpPr>
          <p:cNvPr id="3" name="Sous-titre 2"/>
          <p:cNvSpPr>
            <a:spLocks noGrp="1"/>
          </p:cNvSpPr>
          <p:nvPr>
            <p:ph type="subTitle" idx="1"/>
          </p:nvPr>
        </p:nvSpPr>
        <p:spPr>
          <a:xfrm>
            <a:off x="1371600" y="3863214"/>
            <a:ext cx="6400800" cy="599032"/>
          </a:xfrm>
        </p:spPr>
        <p:txBody>
          <a:bodyPr/>
          <a:lstStyle/>
          <a:p>
            <a:r>
              <a:rPr lang="fr-FR" dirty="0" smtClean="0">
                <a:solidFill>
                  <a:schemeClr val="tx1"/>
                </a:solidFill>
              </a:rPr>
              <a:t>Rémi Ronfard</a:t>
            </a:r>
            <a:endParaRPr lang="fr-FR" dirty="0">
              <a:solidFill>
                <a:schemeClr val="tx1"/>
              </a:solidFill>
            </a:endParaRPr>
          </a:p>
        </p:txBody>
      </p:sp>
      <p:sp>
        <p:nvSpPr>
          <p:cNvPr id="7" name="Sous-titre 2"/>
          <p:cNvSpPr txBox="1">
            <a:spLocks/>
          </p:cNvSpPr>
          <p:nvPr/>
        </p:nvSpPr>
        <p:spPr>
          <a:xfrm>
            <a:off x="3435344" y="4496173"/>
            <a:ext cx="4337055" cy="1146385"/>
          </a:xfrm>
          <a:prstGeom prst="rect">
            <a:avLst/>
          </a:prstGeom>
        </p:spPr>
        <p:txBody>
          <a:bodyPr vert="horz" lIns="91440" tIns="45720" rIns="91440" bIns="45720" rtlCol="0">
            <a:norm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lgn="l"/>
            <a:r>
              <a:rPr lang="fr-FR" sz="1800" dirty="0" smtClean="0">
                <a:hlinkClick r:id="rId2"/>
              </a:rPr>
              <a:t>Remi.ronfard@inria.fr</a:t>
            </a:r>
            <a:endParaRPr lang="fr-FR" sz="1800" dirty="0" smtClean="0"/>
          </a:p>
          <a:p>
            <a:pPr algn="l"/>
            <a:r>
              <a:rPr lang="pl-PL" sz="1800" dirty="0" err="1"/>
              <a:t>https</a:t>
            </a:r>
            <a:r>
              <a:rPr lang="pl-PL" sz="1800" dirty="0"/>
              <a:t>://</a:t>
            </a:r>
            <a:r>
              <a:rPr lang="pl-PL" sz="1800" dirty="0" err="1"/>
              <a:t>team.inria.fr</a:t>
            </a:r>
            <a:r>
              <a:rPr lang="pl-PL" sz="1800" dirty="0"/>
              <a:t>/</a:t>
            </a:r>
            <a:r>
              <a:rPr lang="pl-PL" sz="1800" dirty="0" err="1"/>
              <a:t>imagine</a:t>
            </a:r>
            <a:r>
              <a:rPr lang="pl-PL" sz="1800" dirty="0"/>
              <a:t>/remi-</a:t>
            </a:r>
            <a:r>
              <a:rPr lang="pl-PL" sz="1800" dirty="0" err="1"/>
              <a:t>ronfard</a:t>
            </a:r>
            <a:r>
              <a:rPr lang="pl-PL" sz="1800" dirty="0"/>
              <a:t>/</a:t>
            </a:r>
            <a:endParaRPr lang="fr-FR" sz="1800" dirty="0" smtClean="0"/>
          </a:p>
        </p:txBody>
      </p:sp>
    </p:spTree>
    <p:extLst>
      <p:ext uri="{BB962C8B-B14F-4D97-AF65-F5344CB8AC3E}">
        <p14:creationId xmlns:p14="http://schemas.microsoft.com/office/powerpoint/2010/main" val="3520414971"/>
      </p:ext>
    </p:extLst>
  </p:cSld>
  <p:clrMapOvr>
    <a:masterClrMapping/>
  </p:clrMapOvr>
  <mc:AlternateContent xmlns:mc="http://schemas.openxmlformats.org/markup-compatibility/2006" xmlns:p14="http://schemas.microsoft.com/office/powerpoint/2010/main">
    <mc:Choice Requires="p14">
      <p:transition spd="slow" p14:dur="2000" advTm="46971"/>
    </mc:Choice>
    <mc:Fallback xmlns="">
      <p:transition xmlns:p14="http://schemas.microsoft.com/office/powerpoint/2010/main" spd="slow" advTm="46971"/>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FR" dirty="0"/>
          </a:p>
        </p:txBody>
      </p:sp>
      <p:sp>
        <p:nvSpPr>
          <p:cNvPr id="3" name="Espace réservé du contenu 2"/>
          <p:cNvSpPr>
            <a:spLocks noGrp="1"/>
          </p:cNvSpPr>
          <p:nvPr>
            <p:ph idx="1"/>
          </p:nvPr>
        </p:nvSpPr>
        <p:spPr/>
        <p:txBody>
          <a:bodyPr/>
          <a:lstStyle/>
          <a:p>
            <a:r>
              <a:rPr lang="fr-FR" dirty="0" smtClean="0"/>
              <a:t>Post-</a:t>
            </a:r>
            <a:r>
              <a:rPr lang="fr-FR" dirty="0" smtClean="0"/>
              <a:t>production</a:t>
            </a:r>
            <a:endParaRPr lang="fr-FR" dirty="0" smtClean="0"/>
          </a:p>
          <a:p>
            <a:pPr lvl="1"/>
            <a:r>
              <a:rPr lang="fr-FR" dirty="0" smtClean="0"/>
              <a:t>Action commerciale</a:t>
            </a:r>
          </a:p>
          <a:p>
            <a:pPr lvl="1"/>
            <a:r>
              <a:rPr lang="fr-FR" dirty="0" smtClean="0"/>
              <a:t>Contenus </a:t>
            </a:r>
            <a:r>
              <a:rPr lang="fr-FR" dirty="0" err="1" smtClean="0"/>
              <a:t>additionels</a:t>
            </a:r>
            <a:endParaRPr lang="fr-FR" dirty="0" smtClean="0"/>
          </a:p>
          <a:p>
            <a:pPr lvl="1"/>
            <a:r>
              <a:rPr lang="fr-FR" dirty="0" smtClean="0"/>
              <a:t>Ni versions, ni </a:t>
            </a:r>
            <a:r>
              <a:rPr lang="fr-FR" dirty="0" err="1" smtClean="0"/>
              <a:t>débugs</a:t>
            </a:r>
            <a:r>
              <a:rPr lang="fr-FR" dirty="0" smtClean="0"/>
              <a:t> !</a:t>
            </a:r>
          </a:p>
          <a:p>
            <a:r>
              <a:rPr lang="fr-FR" dirty="0" smtClean="0"/>
              <a:t>Post-Mortem</a:t>
            </a:r>
          </a:p>
          <a:p>
            <a:pPr lvl="1"/>
            <a:r>
              <a:rPr lang="fr-FR" dirty="0" smtClean="0"/>
              <a:t>Retours sur expérience</a:t>
            </a:r>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smtClean="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10</a:t>
            </a:fld>
            <a:endParaRPr lang="fr-FR" dirty="0"/>
          </a:p>
        </p:txBody>
      </p:sp>
      <p:sp>
        <p:nvSpPr>
          <p:cNvPr id="6" name="Espace réservé de la date 5"/>
          <p:cNvSpPr>
            <a:spLocks noGrp="1"/>
          </p:cNvSpPr>
          <p:nvPr>
            <p:ph type="dt" sz="half" idx="2"/>
          </p:nvPr>
        </p:nvSpPr>
        <p:spPr/>
        <p:txBody>
          <a:bodyPr/>
          <a:lstStyle/>
          <a:p>
            <a:fld id="{0857D3EE-9802-0749-A581-32B1E91A211F}" type="datetime1">
              <a:rPr lang="fr-FR" smtClean="0"/>
              <a:t>15/09/16</a:t>
            </a:fld>
            <a:endParaRPr lang="fr-FR" dirty="0"/>
          </a:p>
        </p:txBody>
      </p:sp>
    </p:spTree>
    <p:extLst>
      <p:ext uri="{BB962C8B-B14F-4D97-AF65-F5344CB8AC3E}">
        <p14:creationId xmlns:p14="http://schemas.microsoft.com/office/powerpoint/2010/main" val="1737174736"/>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Plan des cours</a:t>
            </a:r>
            <a:endParaRPr lang="fr-FR" dirty="0"/>
          </a:p>
        </p:txBody>
      </p:sp>
      <p:sp>
        <p:nvSpPr>
          <p:cNvPr id="3" name="Espace réservé du contenu 2"/>
          <p:cNvSpPr>
            <a:spLocks noGrp="1"/>
          </p:cNvSpPr>
          <p:nvPr>
            <p:ph idx="1"/>
          </p:nvPr>
        </p:nvSpPr>
        <p:spPr>
          <a:xfrm>
            <a:off x="457199" y="1096412"/>
            <a:ext cx="8173015" cy="5029751"/>
          </a:xfrm>
        </p:spPr>
        <p:txBody>
          <a:bodyPr>
            <a:normAutofit fontScale="92500" lnSpcReduction="10000"/>
          </a:bodyPr>
          <a:lstStyle/>
          <a:p>
            <a:r>
              <a:rPr lang="fr-FR" dirty="0" smtClean="0"/>
              <a:t>Cours 1: Introduction et API OpenGL</a:t>
            </a:r>
          </a:p>
          <a:p>
            <a:r>
              <a:rPr lang="fr-FR" dirty="0" smtClean="0"/>
              <a:t>Cours 2: Structure d’un moteur de jeu</a:t>
            </a:r>
          </a:p>
          <a:p>
            <a:r>
              <a:rPr lang="fr-FR" dirty="0"/>
              <a:t>Cours </a:t>
            </a:r>
            <a:r>
              <a:rPr lang="fr-FR" dirty="0" smtClean="0"/>
              <a:t>3: Programmation temps réel</a:t>
            </a:r>
            <a:endParaRPr lang="fr-FR" dirty="0"/>
          </a:p>
          <a:p>
            <a:r>
              <a:rPr lang="fr-FR" dirty="0"/>
              <a:t>Cours </a:t>
            </a:r>
            <a:r>
              <a:rPr lang="fr-FR" dirty="0" smtClean="0"/>
              <a:t>4: </a:t>
            </a:r>
            <a:r>
              <a:rPr lang="fr-FR" dirty="0" err="1"/>
              <a:t>Gameplay</a:t>
            </a:r>
            <a:r>
              <a:rPr lang="fr-FR" dirty="0"/>
              <a:t> (UBISOFT)</a:t>
            </a:r>
          </a:p>
          <a:p>
            <a:r>
              <a:rPr lang="fr-FR" dirty="0" smtClean="0"/>
              <a:t>Cours 5: Mathématiques du jeu vidéo</a:t>
            </a:r>
            <a:endParaRPr lang="fr-FR" dirty="0"/>
          </a:p>
          <a:p>
            <a:r>
              <a:rPr lang="fr-FR" dirty="0"/>
              <a:t>Cours </a:t>
            </a:r>
            <a:r>
              <a:rPr lang="fr-FR" dirty="0" smtClean="0"/>
              <a:t>6: Rendu et </a:t>
            </a:r>
            <a:r>
              <a:rPr lang="fr-FR" dirty="0" err="1" smtClean="0"/>
              <a:t>shaders</a:t>
            </a:r>
            <a:endParaRPr lang="fr-FR" dirty="0"/>
          </a:p>
          <a:p>
            <a:r>
              <a:rPr lang="fr-FR" dirty="0" smtClean="0"/>
              <a:t>Cours 7: </a:t>
            </a:r>
            <a:r>
              <a:rPr lang="fr-FR" dirty="0"/>
              <a:t>Gestion de scène</a:t>
            </a:r>
          </a:p>
          <a:p>
            <a:r>
              <a:rPr lang="fr-FR" dirty="0" smtClean="0"/>
              <a:t>Cours 8: Physique du jeu vidéo</a:t>
            </a:r>
            <a:endParaRPr lang="fr-FR" dirty="0"/>
          </a:p>
          <a:p>
            <a:r>
              <a:rPr lang="fr-FR" dirty="0"/>
              <a:t>Cours </a:t>
            </a:r>
            <a:r>
              <a:rPr lang="fr-FR" dirty="0" smtClean="0"/>
              <a:t>9: </a:t>
            </a:r>
            <a:r>
              <a:rPr lang="fr-FR" dirty="0"/>
              <a:t>Animation temps réel</a:t>
            </a:r>
          </a:p>
          <a:p>
            <a:r>
              <a:rPr lang="fr-FR" dirty="0" smtClean="0"/>
              <a:t>Cours 10: Intelligence artificielle pour le jeu</a:t>
            </a:r>
            <a:endParaRPr lang="fr-FR" dirty="0"/>
          </a:p>
          <a:p>
            <a:pPr marL="0" indent="0">
              <a:buNone/>
            </a:pPr>
            <a:endParaRPr lang="fr-FR" dirty="0"/>
          </a:p>
          <a:p>
            <a:endParaRPr lang="fr-FR" dirty="0"/>
          </a:p>
        </p:txBody>
      </p:sp>
      <p:sp>
        <p:nvSpPr>
          <p:cNvPr id="4" name="Espace réservé du pied de page 3"/>
          <p:cNvSpPr>
            <a:spLocks noGrp="1"/>
          </p:cNvSpPr>
          <p:nvPr>
            <p:ph type="ftr" sz="quarter" idx="3"/>
          </p:nvPr>
        </p:nvSpPr>
        <p:spPr/>
        <p:txBody>
          <a:bodyPr/>
          <a:lstStyle/>
          <a:p>
            <a:r>
              <a:rPr lang="fr-FR" dirty="0" smtClean="0"/>
              <a:t>Rémi Ronfard – </a:t>
            </a:r>
            <a:r>
              <a:rPr lang="fr-FR" dirty="0" err="1" smtClean="0"/>
              <a:t>remi.ronfard@inria.fr</a:t>
            </a:r>
            <a:r>
              <a:rPr lang="fr-FR" dirty="0" smtClean="0"/>
              <a:t> – HMIN317 – INTRODUCTION</a:t>
            </a:r>
            <a:endParaRPr lang="fr-FR" b="1" dirty="0" smtClean="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11</a:t>
            </a:fld>
            <a:endParaRPr lang="fr-FR" dirty="0"/>
          </a:p>
        </p:txBody>
      </p:sp>
      <p:sp>
        <p:nvSpPr>
          <p:cNvPr id="6" name="Espace réservé de la date 5"/>
          <p:cNvSpPr>
            <a:spLocks noGrp="1"/>
          </p:cNvSpPr>
          <p:nvPr>
            <p:ph type="dt" sz="half" idx="2"/>
          </p:nvPr>
        </p:nvSpPr>
        <p:spPr/>
        <p:txBody>
          <a:bodyPr/>
          <a:lstStyle/>
          <a:p>
            <a:fld id="{3898FAA5-ACA9-4649-83F9-7B53E8B0F7E0}" type="datetime1">
              <a:rPr lang="fr-FR" smtClean="0"/>
              <a:t>15/09/16</a:t>
            </a:fld>
            <a:endParaRPr lang="fr-FR" dirty="0"/>
          </a:p>
        </p:txBody>
      </p:sp>
    </p:spTree>
    <p:extLst>
      <p:ext uri="{BB962C8B-B14F-4D97-AF65-F5344CB8AC3E}">
        <p14:creationId xmlns:p14="http://schemas.microsoft.com/office/powerpoint/2010/main" val="231524228"/>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Cours 1 : </a:t>
            </a:r>
            <a:r>
              <a:rPr lang="fr-FR" dirty="0" smtClean="0"/>
              <a:t>Introduction</a:t>
            </a:r>
            <a:endParaRPr lang="fr-FR" dirty="0"/>
          </a:p>
        </p:txBody>
      </p:sp>
      <p:sp>
        <p:nvSpPr>
          <p:cNvPr id="3" name="Espace réservé du contenu 2"/>
          <p:cNvSpPr>
            <a:spLocks noGrp="1"/>
          </p:cNvSpPr>
          <p:nvPr>
            <p:ph idx="1"/>
          </p:nvPr>
        </p:nvSpPr>
        <p:spPr/>
        <p:txBody>
          <a:bodyPr/>
          <a:lstStyle/>
          <a:p>
            <a:r>
              <a:rPr lang="fr-FR" dirty="0" smtClean="0"/>
              <a:t>Les outils de ce cours:</a:t>
            </a:r>
          </a:p>
          <a:p>
            <a:r>
              <a:rPr lang="fr-FR" dirty="0" smtClean="0"/>
              <a:t>API Rendu OpenGL</a:t>
            </a:r>
          </a:p>
          <a:p>
            <a:r>
              <a:rPr lang="fr-FR" dirty="0" smtClean="0"/>
              <a:t>Gestion de version Git</a:t>
            </a:r>
          </a:p>
          <a:p>
            <a:r>
              <a:rPr lang="fr-FR" dirty="0" smtClean="0"/>
              <a:t>Programmation </a:t>
            </a:r>
            <a:r>
              <a:rPr lang="fr-FR" dirty="0" err="1" smtClean="0"/>
              <a:t>Qt</a:t>
            </a:r>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smtClean="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12</a:t>
            </a:fld>
            <a:endParaRPr lang="fr-FR" dirty="0"/>
          </a:p>
        </p:txBody>
      </p:sp>
      <p:sp>
        <p:nvSpPr>
          <p:cNvPr id="6" name="Espace réservé de la date 5"/>
          <p:cNvSpPr>
            <a:spLocks noGrp="1"/>
          </p:cNvSpPr>
          <p:nvPr>
            <p:ph type="dt" sz="half" idx="2"/>
          </p:nvPr>
        </p:nvSpPr>
        <p:spPr/>
        <p:txBody>
          <a:bodyPr/>
          <a:lstStyle/>
          <a:p>
            <a:fld id="{7FE302D1-6263-2E46-8EE5-FA67C38FE6A6}" type="datetime1">
              <a:rPr lang="fr-FR" smtClean="0"/>
              <a:t>15/09/16</a:t>
            </a:fld>
            <a:endParaRPr lang="fr-FR" dirty="0"/>
          </a:p>
        </p:txBody>
      </p:sp>
    </p:spTree>
    <p:extLst>
      <p:ext uri="{BB962C8B-B14F-4D97-AF65-F5344CB8AC3E}">
        <p14:creationId xmlns:p14="http://schemas.microsoft.com/office/powerpoint/2010/main" val="1799404045"/>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Cours </a:t>
            </a:r>
            <a:r>
              <a:rPr lang="fr-FR" dirty="0" smtClean="0"/>
              <a:t>2 </a:t>
            </a:r>
            <a:r>
              <a:rPr lang="fr-FR" dirty="0"/>
              <a:t>: Structure d’un moteur de </a:t>
            </a:r>
            <a:r>
              <a:rPr lang="fr-FR" dirty="0" smtClean="0"/>
              <a:t>jeu</a:t>
            </a:r>
            <a:endParaRPr lang="fr-FR" dirty="0"/>
          </a:p>
        </p:txBody>
      </p:sp>
      <p:sp>
        <p:nvSpPr>
          <p:cNvPr id="3" name="Espace réservé du contenu 2"/>
          <p:cNvSpPr>
            <a:spLocks noGrp="1"/>
          </p:cNvSpPr>
          <p:nvPr>
            <p:ph idx="1"/>
          </p:nvPr>
        </p:nvSpPr>
        <p:spPr/>
        <p:txBody>
          <a:bodyPr/>
          <a:lstStyle/>
          <a:p>
            <a:r>
              <a:rPr lang="fr-FR" dirty="0" smtClean="0"/>
              <a:t>Game </a:t>
            </a:r>
            <a:r>
              <a:rPr lang="fr-FR" dirty="0" err="1"/>
              <a:t>loop</a:t>
            </a:r>
            <a:endParaRPr lang="fr-FR" dirty="0"/>
          </a:p>
          <a:p>
            <a:r>
              <a:rPr lang="fr-FR" dirty="0" smtClean="0"/>
              <a:t>Game </a:t>
            </a:r>
            <a:r>
              <a:rPr lang="fr-FR" dirty="0" err="1" smtClean="0"/>
              <a:t>objects</a:t>
            </a:r>
            <a:endParaRPr lang="fr-FR" dirty="0" smtClean="0"/>
          </a:p>
          <a:p>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smtClean="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13</a:t>
            </a:fld>
            <a:endParaRPr lang="fr-FR" dirty="0"/>
          </a:p>
        </p:txBody>
      </p:sp>
      <p:sp>
        <p:nvSpPr>
          <p:cNvPr id="6" name="Espace réservé de la date 5"/>
          <p:cNvSpPr>
            <a:spLocks noGrp="1"/>
          </p:cNvSpPr>
          <p:nvPr>
            <p:ph type="dt" sz="half" idx="2"/>
          </p:nvPr>
        </p:nvSpPr>
        <p:spPr/>
        <p:txBody>
          <a:bodyPr/>
          <a:lstStyle/>
          <a:p>
            <a:fld id="{90275756-04CE-694E-BAD2-FA8014C5EFF0}" type="datetime1">
              <a:rPr lang="fr-FR" smtClean="0"/>
              <a:t>15/09/16</a:t>
            </a:fld>
            <a:endParaRPr lang="fr-FR" dirty="0"/>
          </a:p>
        </p:txBody>
      </p:sp>
    </p:spTree>
    <p:extLst>
      <p:ext uri="{BB962C8B-B14F-4D97-AF65-F5344CB8AC3E}">
        <p14:creationId xmlns:p14="http://schemas.microsoft.com/office/powerpoint/2010/main" val="1967869002"/>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Cours </a:t>
            </a:r>
            <a:r>
              <a:rPr lang="fr-FR" dirty="0" smtClean="0"/>
              <a:t>3 </a:t>
            </a:r>
            <a:r>
              <a:rPr lang="fr-FR" dirty="0"/>
              <a:t>: </a:t>
            </a:r>
            <a:r>
              <a:rPr lang="fr-FR" dirty="0" smtClean="0"/>
              <a:t>Programmation temps réel</a:t>
            </a:r>
            <a:endParaRPr lang="fr-FR" dirty="0"/>
          </a:p>
        </p:txBody>
      </p:sp>
      <p:sp>
        <p:nvSpPr>
          <p:cNvPr id="3" name="Espace réservé du contenu 2"/>
          <p:cNvSpPr>
            <a:spLocks noGrp="1"/>
          </p:cNvSpPr>
          <p:nvPr>
            <p:ph idx="1"/>
          </p:nvPr>
        </p:nvSpPr>
        <p:spPr/>
        <p:txBody>
          <a:bodyPr/>
          <a:lstStyle/>
          <a:p>
            <a:r>
              <a:rPr lang="fr-FR" dirty="0" smtClean="0"/>
              <a:t>Gestion </a:t>
            </a:r>
            <a:r>
              <a:rPr lang="fr-FR" dirty="0"/>
              <a:t>du temps réel</a:t>
            </a:r>
          </a:p>
          <a:p>
            <a:r>
              <a:rPr lang="fr-FR" dirty="0"/>
              <a:t>Interactions utilisateur</a:t>
            </a:r>
          </a:p>
          <a:p>
            <a:r>
              <a:rPr lang="fr-FR" dirty="0" err="1"/>
              <a:t>Controleurs</a:t>
            </a:r>
            <a:r>
              <a:rPr lang="fr-FR" dirty="0"/>
              <a:t> de jeu</a:t>
            </a:r>
          </a:p>
          <a:p>
            <a:r>
              <a:rPr lang="fr-FR" dirty="0" err="1"/>
              <a:t>Workflow</a:t>
            </a:r>
            <a:endParaRPr lang="fr-FR" dirty="0"/>
          </a:p>
          <a:p>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smtClean="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14</a:t>
            </a:fld>
            <a:endParaRPr lang="fr-FR" dirty="0"/>
          </a:p>
        </p:txBody>
      </p:sp>
      <p:sp>
        <p:nvSpPr>
          <p:cNvPr id="6" name="Espace réservé de la date 5"/>
          <p:cNvSpPr>
            <a:spLocks noGrp="1"/>
          </p:cNvSpPr>
          <p:nvPr>
            <p:ph type="dt" sz="half" idx="2"/>
          </p:nvPr>
        </p:nvSpPr>
        <p:spPr/>
        <p:txBody>
          <a:bodyPr/>
          <a:lstStyle/>
          <a:p>
            <a:fld id="{93375A24-018B-5C45-B5D4-1B97B3EFE3BE}" type="datetime1">
              <a:rPr lang="fr-FR" smtClean="0"/>
              <a:t>15/09/16</a:t>
            </a:fld>
            <a:endParaRPr lang="fr-FR" dirty="0"/>
          </a:p>
        </p:txBody>
      </p:sp>
    </p:spTree>
    <p:extLst>
      <p:ext uri="{BB962C8B-B14F-4D97-AF65-F5344CB8AC3E}">
        <p14:creationId xmlns:p14="http://schemas.microsoft.com/office/powerpoint/2010/main" val="4013047868"/>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Cours </a:t>
            </a:r>
            <a:r>
              <a:rPr lang="fr-FR" dirty="0" smtClean="0"/>
              <a:t>4: </a:t>
            </a:r>
            <a:r>
              <a:rPr lang="fr-FR" dirty="0" err="1" smtClean="0"/>
              <a:t>Gameplay</a:t>
            </a:r>
            <a:endParaRPr lang="fr-FR" dirty="0"/>
          </a:p>
        </p:txBody>
      </p:sp>
      <p:sp>
        <p:nvSpPr>
          <p:cNvPr id="3" name="Espace réservé du contenu 2"/>
          <p:cNvSpPr>
            <a:spLocks noGrp="1"/>
          </p:cNvSpPr>
          <p:nvPr>
            <p:ph idx="1"/>
          </p:nvPr>
        </p:nvSpPr>
        <p:spPr/>
        <p:txBody>
          <a:bodyPr/>
          <a:lstStyle/>
          <a:p>
            <a:r>
              <a:rPr lang="fr-FR" dirty="0"/>
              <a:t>Fiction interactive</a:t>
            </a:r>
          </a:p>
          <a:p>
            <a:r>
              <a:rPr lang="fr-FR" dirty="0" smtClean="0"/>
              <a:t>Jeux de plateau</a:t>
            </a:r>
          </a:p>
          <a:p>
            <a:r>
              <a:rPr lang="fr-FR" dirty="0" smtClean="0"/>
              <a:t>Jeux d’aventures</a:t>
            </a:r>
          </a:p>
          <a:p>
            <a:r>
              <a:rPr lang="fr-FR" dirty="0" smtClean="0"/>
              <a:t>First-</a:t>
            </a:r>
            <a:r>
              <a:rPr lang="fr-FR" dirty="0" err="1" smtClean="0"/>
              <a:t>person</a:t>
            </a:r>
            <a:r>
              <a:rPr lang="fr-FR" dirty="0" smtClean="0"/>
              <a:t> </a:t>
            </a:r>
            <a:r>
              <a:rPr lang="fr-FR" dirty="0" err="1" smtClean="0"/>
              <a:t>shooters</a:t>
            </a:r>
            <a:endParaRPr lang="fr-FR" dirty="0" smtClean="0"/>
          </a:p>
          <a:p>
            <a:r>
              <a:rPr lang="fr-FR" dirty="0" err="1" smtClean="0"/>
              <a:t>Third-person</a:t>
            </a:r>
            <a:r>
              <a:rPr lang="fr-FR" dirty="0" smtClean="0"/>
              <a:t> </a:t>
            </a:r>
            <a:r>
              <a:rPr lang="fr-FR" dirty="0" err="1" smtClean="0"/>
              <a:t>shooters</a:t>
            </a:r>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smtClean="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15</a:t>
            </a:fld>
            <a:endParaRPr lang="fr-FR" dirty="0"/>
          </a:p>
        </p:txBody>
      </p:sp>
      <p:sp>
        <p:nvSpPr>
          <p:cNvPr id="6" name="Espace réservé de la date 5"/>
          <p:cNvSpPr>
            <a:spLocks noGrp="1"/>
          </p:cNvSpPr>
          <p:nvPr>
            <p:ph type="dt" sz="half" idx="2"/>
          </p:nvPr>
        </p:nvSpPr>
        <p:spPr/>
        <p:txBody>
          <a:bodyPr/>
          <a:lstStyle/>
          <a:p>
            <a:fld id="{14E64E76-F6B5-8B41-B24E-C32F95A313CD}" type="datetime1">
              <a:rPr lang="fr-FR" smtClean="0"/>
              <a:t>15/09/16</a:t>
            </a:fld>
            <a:endParaRPr lang="fr-FR" dirty="0"/>
          </a:p>
        </p:txBody>
      </p:sp>
    </p:spTree>
    <p:extLst>
      <p:ext uri="{BB962C8B-B14F-4D97-AF65-F5344CB8AC3E}">
        <p14:creationId xmlns:p14="http://schemas.microsoft.com/office/powerpoint/2010/main" val="3964983990"/>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Cours </a:t>
            </a:r>
            <a:r>
              <a:rPr lang="fr-FR" dirty="0" smtClean="0"/>
              <a:t>5 : Mathématiques pour le jeu vidéo</a:t>
            </a:r>
            <a:endParaRPr lang="fr-FR" dirty="0"/>
          </a:p>
        </p:txBody>
      </p:sp>
      <p:sp>
        <p:nvSpPr>
          <p:cNvPr id="3" name="Espace réservé du contenu 2"/>
          <p:cNvSpPr>
            <a:spLocks noGrp="1"/>
          </p:cNvSpPr>
          <p:nvPr>
            <p:ph idx="1"/>
          </p:nvPr>
        </p:nvSpPr>
        <p:spPr/>
        <p:txBody>
          <a:bodyPr/>
          <a:lstStyle/>
          <a:p>
            <a:r>
              <a:rPr lang="fr-FR" dirty="0" smtClean="0"/>
              <a:t>Vecteurs</a:t>
            </a:r>
          </a:p>
          <a:p>
            <a:r>
              <a:rPr lang="fr-FR" dirty="0"/>
              <a:t>M</a:t>
            </a:r>
            <a:r>
              <a:rPr lang="fr-FR" dirty="0" smtClean="0"/>
              <a:t>atrices</a:t>
            </a:r>
            <a:endParaRPr lang="fr-FR" dirty="0"/>
          </a:p>
          <a:p>
            <a:r>
              <a:rPr lang="fr-FR" dirty="0" smtClean="0"/>
              <a:t>Quaternions</a:t>
            </a:r>
          </a:p>
          <a:p>
            <a:r>
              <a:rPr lang="fr-FR" dirty="0"/>
              <a:t>Géométrie 3D</a:t>
            </a:r>
          </a:p>
          <a:p>
            <a:r>
              <a:rPr lang="fr-FR" dirty="0" smtClean="0"/>
              <a:t>Distances</a:t>
            </a:r>
          </a:p>
          <a:p>
            <a:r>
              <a:rPr lang="fr-FR" dirty="0" smtClean="0"/>
              <a:t>Collisions</a:t>
            </a:r>
          </a:p>
          <a:p>
            <a:r>
              <a:rPr lang="fr-FR" dirty="0" smtClean="0"/>
              <a:t>Chemins</a:t>
            </a:r>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smtClean="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16</a:t>
            </a:fld>
            <a:endParaRPr lang="fr-FR" dirty="0"/>
          </a:p>
        </p:txBody>
      </p:sp>
      <p:sp>
        <p:nvSpPr>
          <p:cNvPr id="6" name="Espace réservé de la date 5"/>
          <p:cNvSpPr>
            <a:spLocks noGrp="1"/>
          </p:cNvSpPr>
          <p:nvPr>
            <p:ph type="dt" sz="half" idx="2"/>
          </p:nvPr>
        </p:nvSpPr>
        <p:spPr/>
        <p:txBody>
          <a:bodyPr/>
          <a:lstStyle/>
          <a:p>
            <a:fld id="{20331EF1-3517-1541-B3B6-CC2D70D53BCE}" type="datetime1">
              <a:rPr lang="fr-FR" smtClean="0"/>
              <a:t>15/09/16</a:t>
            </a:fld>
            <a:endParaRPr lang="fr-FR" dirty="0"/>
          </a:p>
        </p:txBody>
      </p:sp>
    </p:spTree>
    <p:extLst>
      <p:ext uri="{BB962C8B-B14F-4D97-AF65-F5344CB8AC3E}">
        <p14:creationId xmlns:p14="http://schemas.microsoft.com/office/powerpoint/2010/main" val="4013047868"/>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Cours </a:t>
            </a:r>
            <a:r>
              <a:rPr lang="fr-FR" dirty="0" smtClean="0"/>
              <a:t>6 : Rendu temps-réel </a:t>
            </a:r>
            <a:endParaRPr lang="fr-FR" dirty="0"/>
          </a:p>
        </p:txBody>
      </p:sp>
      <p:sp>
        <p:nvSpPr>
          <p:cNvPr id="3" name="Espace réservé du contenu 2"/>
          <p:cNvSpPr>
            <a:spLocks noGrp="1"/>
          </p:cNvSpPr>
          <p:nvPr>
            <p:ph idx="1"/>
          </p:nvPr>
        </p:nvSpPr>
        <p:spPr/>
        <p:txBody>
          <a:bodyPr>
            <a:normAutofit/>
          </a:bodyPr>
          <a:lstStyle/>
          <a:p>
            <a:r>
              <a:rPr lang="fr-FR" dirty="0" smtClean="0"/>
              <a:t>Vertex </a:t>
            </a:r>
            <a:r>
              <a:rPr lang="fr-FR" dirty="0" err="1" smtClean="0"/>
              <a:t>shaders</a:t>
            </a:r>
            <a:endParaRPr lang="fr-FR" dirty="0" smtClean="0"/>
          </a:p>
          <a:p>
            <a:r>
              <a:rPr lang="fr-FR" dirty="0" smtClean="0"/>
              <a:t>Pixel </a:t>
            </a:r>
            <a:r>
              <a:rPr lang="fr-FR" dirty="0" err="1" smtClean="0"/>
              <a:t>shaders</a:t>
            </a:r>
            <a:endParaRPr lang="fr-FR" dirty="0" smtClean="0"/>
          </a:p>
          <a:p>
            <a:r>
              <a:rPr lang="fr-FR" dirty="0" err="1" smtClean="0"/>
              <a:t>Geometry</a:t>
            </a:r>
            <a:r>
              <a:rPr lang="fr-FR" dirty="0" smtClean="0"/>
              <a:t> </a:t>
            </a:r>
            <a:r>
              <a:rPr lang="fr-FR" dirty="0" err="1" smtClean="0"/>
              <a:t>shaders</a:t>
            </a:r>
            <a:endParaRPr lang="fr-FR" dirty="0"/>
          </a:p>
          <a:p>
            <a:r>
              <a:rPr lang="fr-FR" dirty="0" smtClean="0"/>
              <a:t>Effets Spéciaux</a:t>
            </a:r>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smtClean="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17</a:t>
            </a:fld>
            <a:endParaRPr lang="fr-FR" dirty="0"/>
          </a:p>
        </p:txBody>
      </p:sp>
      <p:sp>
        <p:nvSpPr>
          <p:cNvPr id="6" name="Espace réservé de la date 5"/>
          <p:cNvSpPr>
            <a:spLocks noGrp="1"/>
          </p:cNvSpPr>
          <p:nvPr>
            <p:ph type="dt" sz="half" idx="2"/>
          </p:nvPr>
        </p:nvSpPr>
        <p:spPr/>
        <p:txBody>
          <a:bodyPr/>
          <a:lstStyle/>
          <a:p>
            <a:fld id="{E736E2A8-7E7F-B742-9A94-4B3E5DEFE138}" type="datetime1">
              <a:rPr lang="fr-FR" smtClean="0"/>
              <a:t>15/09/16</a:t>
            </a:fld>
            <a:endParaRPr lang="fr-FR" dirty="0"/>
          </a:p>
        </p:txBody>
      </p:sp>
    </p:spTree>
    <p:extLst>
      <p:ext uri="{BB962C8B-B14F-4D97-AF65-F5344CB8AC3E}">
        <p14:creationId xmlns:p14="http://schemas.microsoft.com/office/powerpoint/2010/main" val="3964983990"/>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Cours </a:t>
            </a:r>
            <a:r>
              <a:rPr lang="fr-FR" dirty="0" smtClean="0"/>
              <a:t>7 </a:t>
            </a:r>
            <a:r>
              <a:rPr lang="fr-FR" dirty="0"/>
              <a:t>: </a:t>
            </a:r>
            <a:r>
              <a:rPr lang="fr-FR" dirty="0" smtClean="0"/>
              <a:t>Gestion de scène </a:t>
            </a:r>
            <a:endParaRPr lang="fr-FR" dirty="0"/>
          </a:p>
        </p:txBody>
      </p:sp>
      <p:sp>
        <p:nvSpPr>
          <p:cNvPr id="3" name="Espace réservé du contenu 2"/>
          <p:cNvSpPr>
            <a:spLocks noGrp="1"/>
          </p:cNvSpPr>
          <p:nvPr>
            <p:ph idx="1"/>
          </p:nvPr>
        </p:nvSpPr>
        <p:spPr/>
        <p:txBody>
          <a:bodyPr/>
          <a:lstStyle/>
          <a:p>
            <a:r>
              <a:rPr lang="fr-FR" dirty="0" smtClean="0"/>
              <a:t>Modélisation surfacique </a:t>
            </a:r>
            <a:endParaRPr lang="fr-FR" dirty="0"/>
          </a:p>
          <a:p>
            <a:r>
              <a:rPr lang="fr-FR" dirty="0" smtClean="0"/>
              <a:t>Modélisation </a:t>
            </a:r>
            <a:r>
              <a:rPr lang="fr-FR" dirty="0" err="1" smtClean="0"/>
              <a:t>voxellique</a:t>
            </a:r>
            <a:endParaRPr lang="fr-FR" dirty="0"/>
          </a:p>
          <a:p>
            <a:r>
              <a:rPr lang="fr-FR" dirty="0" smtClean="0"/>
              <a:t>Mise à jour</a:t>
            </a:r>
            <a:endParaRPr lang="fr-FR" dirty="0"/>
          </a:p>
          <a:p>
            <a:r>
              <a:rPr lang="fr-FR" dirty="0" smtClean="0"/>
              <a:t>Performance</a:t>
            </a:r>
            <a:endParaRPr lang="fr-FR" dirty="0"/>
          </a:p>
          <a:p>
            <a:r>
              <a:rPr lang="fr-FR" dirty="0" smtClean="0"/>
              <a:t>Niveaux de détails</a:t>
            </a:r>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smtClean="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18</a:t>
            </a:fld>
            <a:endParaRPr lang="fr-FR" dirty="0"/>
          </a:p>
        </p:txBody>
      </p:sp>
      <p:sp>
        <p:nvSpPr>
          <p:cNvPr id="6" name="Espace réservé de la date 5"/>
          <p:cNvSpPr>
            <a:spLocks noGrp="1"/>
          </p:cNvSpPr>
          <p:nvPr>
            <p:ph type="dt" sz="half" idx="2"/>
          </p:nvPr>
        </p:nvSpPr>
        <p:spPr/>
        <p:txBody>
          <a:bodyPr/>
          <a:lstStyle/>
          <a:p>
            <a:fld id="{F901F5E9-271F-8A40-A13E-BBC913EF97A7}" type="datetime1">
              <a:rPr lang="fr-FR" smtClean="0"/>
              <a:t>15/09/16</a:t>
            </a:fld>
            <a:endParaRPr lang="fr-FR" dirty="0"/>
          </a:p>
        </p:txBody>
      </p:sp>
    </p:spTree>
    <p:extLst>
      <p:ext uri="{BB962C8B-B14F-4D97-AF65-F5344CB8AC3E}">
        <p14:creationId xmlns:p14="http://schemas.microsoft.com/office/powerpoint/2010/main" val="3964983990"/>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Cours </a:t>
            </a:r>
            <a:r>
              <a:rPr lang="fr-FR" dirty="0" smtClean="0"/>
              <a:t>8 </a:t>
            </a:r>
            <a:r>
              <a:rPr lang="fr-FR" dirty="0"/>
              <a:t>: </a:t>
            </a:r>
            <a:r>
              <a:rPr lang="fr-FR" dirty="0" smtClean="0"/>
              <a:t>Physique du jeu vidéo</a:t>
            </a:r>
            <a:endParaRPr lang="fr-FR" dirty="0"/>
          </a:p>
        </p:txBody>
      </p:sp>
      <p:sp>
        <p:nvSpPr>
          <p:cNvPr id="3" name="Espace réservé du contenu 2"/>
          <p:cNvSpPr>
            <a:spLocks noGrp="1"/>
          </p:cNvSpPr>
          <p:nvPr>
            <p:ph idx="1"/>
          </p:nvPr>
        </p:nvSpPr>
        <p:spPr/>
        <p:txBody>
          <a:bodyPr/>
          <a:lstStyle/>
          <a:p>
            <a:r>
              <a:rPr lang="fr-FR" dirty="0" smtClean="0"/>
              <a:t>Cinématique</a:t>
            </a:r>
          </a:p>
          <a:p>
            <a:r>
              <a:rPr lang="fr-FR" dirty="0" smtClean="0"/>
              <a:t>Dynamique</a:t>
            </a:r>
            <a:endParaRPr lang="fr-FR" dirty="0"/>
          </a:p>
          <a:p>
            <a:r>
              <a:rPr lang="fr-FR" dirty="0"/>
              <a:t>Physique du solide</a:t>
            </a:r>
          </a:p>
          <a:p>
            <a:r>
              <a:rPr lang="fr-FR" dirty="0"/>
              <a:t>Systèmes de </a:t>
            </a:r>
            <a:r>
              <a:rPr lang="fr-FR" dirty="0" smtClean="0"/>
              <a:t>particules</a:t>
            </a:r>
          </a:p>
          <a:p>
            <a:r>
              <a:rPr lang="fr-FR" dirty="0" smtClean="0"/>
              <a:t>Simulation</a:t>
            </a:r>
            <a:endParaRPr lang="fr-FR" dirty="0"/>
          </a:p>
          <a:p>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smtClean="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19</a:t>
            </a:fld>
            <a:endParaRPr lang="fr-FR" dirty="0"/>
          </a:p>
        </p:txBody>
      </p:sp>
      <p:sp>
        <p:nvSpPr>
          <p:cNvPr id="6" name="Espace réservé de la date 5"/>
          <p:cNvSpPr>
            <a:spLocks noGrp="1"/>
          </p:cNvSpPr>
          <p:nvPr>
            <p:ph type="dt" sz="half" idx="2"/>
          </p:nvPr>
        </p:nvSpPr>
        <p:spPr/>
        <p:txBody>
          <a:bodyPr/>
          <a:lstStyle/>
          <a:p>
            <a:fld id="{FF70033C-EAC1-BE4B-B781-F27E863E37A0}" type="datetime1">
              <a:rPr lang="fr-FR" smtClean="0"/>
              <a:t>15/09/16</a:t>
            </a:fld>
            <a:endParaRPr lang="fr-FR" dirty="0"/>
          </a:p>
        </p:txBody>
      </p:sp>
    </p:spTree>
    <p:extLst>
      <p:ext uri="{BB962C8B-B14F-4D97-AF65-F5344CB8AC3E}">
        <p14:creationId xmlns:p14="http://schemas.microsoft.com/office/powerpoint/2010/main" val="3964983990"/>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FR" dirty="0"/>
          </a:p>
        </p:txBody>
      </p:sp>
      <p:sp>
        <p:nvSpPr>
          <p:cNvPr id="3" name="Espace réservé du contenu 2"/>
          <p:cNvSpPr>
            <a:spLocks noGrp="1"/>
          </p:cNvSpPr>
          <p:nvPr>
            <p:ph idx="1"/>
          </p:nvPr>
        </p:nvSpPr>
        <p:spPr/>
        <p:txBody>
          <a:bodyPr anchor="ctr"/>
          <a:lstStyle/>
          <a:p>
            <a:pPr marL="0" indent="0" algn="just">
              <a:buNone/>
            </a:pPr>
            <a:r>
              <a:rPr lang="fr-FR" sz="2000" dirty="0" smtClean="0"/>
              <a:t>Ce cours est très largement inspiré des cours de </a:t>
            </a:r>
            <a:r>
              <a:rPr lang="fr-FR" sz="2000" b="1" i="1" dirty="0" smtClean="0"/>
              <a:t>Marc </a:t>
            </a:r>
            <a:r>
              <a:rPr lang="fr-FR" sz="2000" b="1" i="1" dirty="0" err="1" smtClean="0"/>
              <a:t>Moulis</a:t>
            </a:r>
            <a:r>
              <a:rPr lang="fr-FR" sz="2000" b="1" i="1" dirty="0" smtClean="0"/>
              <a:t> et de Benoit Lange</a:t>
            </a:r>
            <a:r>
              <a:rPr lang="fr-FR" sz="2000" dirty="0" smtClean="0"/>
              <a:t>.</a:t>
            </a:r>
          </a:p>
          <a:p>
            <a:pPr marL="0" indent="0" algn="just">
              <a:buNone/>
            </a:pPr>
            <a:endParaRPr lang="fr-FR" sz="2000" dirty="0" smtClean="0"/>
          </a:p>
          <a:p>
            <a:pPr marL="0" indent="0" algn="just">
              <a:buNone/>
            </a:pPr>
            <a:r>
              <a:rPr lang="fr-FR" sz="2000" dirty="0" smtClean="0"/>
              <a:t>Le </a:t>
            </a:r>
            <a:r>
              <a:rPr lang="fr-FR" sz="2000" dirty="0"/>
              <a:t>but de cette présentation est de fournir une vue globale </a:t>
            </a:r>
            <a:r>
              <a:rPr lang="fr-FR" sz="2000" dirty="0" smtClean="0"/>
              <a:t>des dix séances de cours et TP et de présenter les choix d’études documentaires et projets.</a:t>
            </a:r>
            <a:endParaRPr lang="fr-FR" sz="2000" dirty="0"/>
          </a:p>
          <a:p>
            <a:pPr algn="just"/>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2</a:t>
            </a:fld>
            <a:endParaRPr lang="fr-FR" dirty="0"/>
          </a:p>
        </p:txBody>
      </p:sp>
      <p:sp>
        <p:nvSpPr>
          <p:cNvPr id="6" name="Espace réservé de la date 5"/>
          <p:cNvSpPr>
            <a:spLocks noGrp="1"/>
          </p:cNvSpPr>
          <p:nvPr>
            <p:ph type="dt" sz="half" idx="2"/>
          </p:nvPr>
        </p:nvSpPr>
        <p:spPr/>
        <p:txBody>
          <a:bodyPr/>
          <a:lstStyle/>
          <a:p>
            <a:fld id="{6269C90C-0D6D-3F4A-AE66-AAEEF972EBD0}" type="datetime1">
              <a:rPr lang="fr-FR" smtClean="0"/>
              <a:t>15/09/16</a:t>
            </a:fld>
            <a:endParaRPr lang="fr-FR" dirty="0"/>
          </a:p>
        </p:txBody>
      </p:sp>
    </p:spTree>
    <p:extLst>
      <p:ext uri="{BB962C8B-B14F-4D97-AF65-F5344CB8AC3E}">
        <p14:creationId xmlns:p14="http://schemas.microsoft.com/office/powerpoint/2010/main" val="3003992894"/>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Cours </a:t>
            </a:r>
            <a:r>
              <a:rPr lang="fr-FR" dirty="0" smtClean="0"/>
              <a:t>9 </a:t>
            </a:r>
            <a:r>
              <a:rPr lang="fr-FR" dirty="0"/>
              <a:t>: </a:t>
            </a:r>
            <a:r>
              <a:rPr lang="fr-FR" dirty="0" smtClean="0"/>
              <a:t>Animation temps-réel</a:t>
            </a:r>
            <a:endParaRPr lang="fr-FR" dirty="0"/>
          </a:p>
        </p:txBody>
      </p:sp>
      <p:sp>
        <p:nvSpPr>
          <p:cNvPr id="3" name="Espace réservé du contenu 2"/>
          <p:cNvSpPr>
            <a:spLocks noGrp="1"/>
          </p:cNvSpPr>
          <p:nvPr>
            <p:ph idx="1"/>
          </p:nvPr>
        </p:nvSpPr>
        <p:spPr/>
        <p:txBody>
          <a:bodyPr/>
          <a:lstStyle/>
          <a:p>
            <a:r>
              <a:rPr lang="fr-FR" dirty="0"/>
              <a:t>Animation de personnages</a:t>
            </a:r>
          </a:p>
          <a:p>
            <a:r>
              <a:rPr lang="fr-FR" dirty="0" err="1"/>
              <a:t>Rigging</a:t>
            </a:r>
            <a:r>
              <a:rPr lang="fr-FR" dirty="0"/>
              <a:t>, </a:t>
            </a:r>
            <a:r>
              <a:rPr lang="fr-FR" dirty="0" err="1"/>
              <a:t>skinning</a:t>
            </a:r>
            <a:endParaRPr lang="fr-FR" dirty="0"/>
          </a:p>
          <a:p>
            <a:r>
              <a:rPr lang="fr-FR" dirty="0"/>
              <a:t>Animation faciale</a:t>
            </a:r>
          </a:p>
          <a:p>
            <a:r>
              <a:rPr lang="fr-FR" dirty="0" err="1"/>
              <a:t>Blendshapes</a:t>
            </a:r>
            <a:endParaRPr lang="fr-FR" dirty="0"/>
          </a:p>
          <a:p>
            <a:r>
              <a:rPr lang="fr-FR" dirty="0"/>
              <a:t>Capture de </a:t>
            </a:r>
            <a:r>
              <a:rPr lang="fr-FR" dirty="0" smtClean="0"/>
              <a:t>mouvement</a:t>
            </a:r>
          </a:p>
          <a:p>
            <a:r>
              <a:rPr lang="fr-FR" dirty="0" smtClean="0"/>
              <a:t>Principes d’animation</a:t>
            </a:r>
          </a:p>
          <a:p>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smtClean="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20</a:t>
            </a:fld>
            <a:endParaRPr lang="fr-FR" dirty="0"/>
          </a:p>
        </p:txBody>
      </p:sp>
      <p:sp>
        <p:nvSpPr>
          <p:cNvPr id="6" name="Espace réservé de la date 5"/>
          <p:cNvSpPr>
            <a:spLocks noGrp="1"/>
          </p:cNvSpPr>
          <p:nvPr>
            <p:ph type="dt" sz="half" idx="2"/>
          </p:nvPr>
        </p:nvSpPr>
        <p:spPr/>
        <p:txBody>
          <a:bodyPr/>
          <a:lstStyle/>
          <a:p>
            <a:fld id="{AE281B0B-5D2E-9047-ABBD-CDD87BD9CD06}" type="datetime1">
              <a:rPr lang="fr-FR" smtClean="0"/>
              <a:t>15/09/16</a:t>
            </a:fld>
            <a:endParaRPr lang="fr-FR" dirty="0"/>
          </a:p>
        </p:txBody>
      </p:sp>
    </p:spTree>
    <p:extLst>
      <p:ext uri="{BB962C8B-B14F-4D97-AF65-F5344CB8AC3E}">
        <p14:creationId xmlns:p14="http://schemas.microsoft.com/office/powerpoint/2010/main" val="3964983990"/>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a:t>Cours </a:t>
            </a:r>
            <a:r>
              <a:rPr lang="fr-FR" dirty="0" smtClean="0"/>
              <a:t>10 </a:t>
            </a:r>
            <a:r>
              <a:rPr lang="fr-FR" dirty="0"/>
              <a:t>: </a:t>
            </a:r>
            <a:r>
              <a:rPr lang="fr-FR" dirty="0" smtClean="0"/>
              <a:t>Intelligence Artificielle pour le jeu vidéo</a:t>
            </a:r>
            <a:endParaRPr lang="fr-FR" dirty="0"/>
          </a:p>
        </p:txBody>
      </p:sp>
      <p:sp>
        <p:nvSpPr>
          <p:cNvPr id="3" name="Espace réservé du contenu 2"/>
          <p:cNvSpPr>
            <a:spLocks noGrp="1"/>
          </p:cNvSpPr>
          <p:nvPr>
            <p:ph idx="1"/>
          </p:nvPr>
        </p:nvSpPr>
        <p:spPr/>
        <p:txBody>
          <a:bodyPr/>
          <a:lstStyle/>
          <a:p>
            <a:r>
              <a:rPr lang="fr-FR" dirty="0" err="1"/>
              <a:t>Path-finding</a:t>
            </a:r>
            <a:endParaRPr lang="fr-FR" dirty="0"/>
          </a:p>
          <a:p>
            <a:r>
              <a:rPr lang="fr-FR" dirty="0"/>
              <a:t>Machines d’états finis</a:t>
            </a:r>
          </a:p>
          <a:p>
            <a:r>
              <a:rPr lang="fr-FR" dirty="0"/>
              <a:t>Arbres de comportements</a:t>
            </a:r>
          </a:p>
          <a:p>
            <a:r>
              <a:rPr lang="fr-FR" dirty="0" smtClean="0"/>
              <a:t>Personnages non-joueurs (</a:t>
            </a:r>
            <a:r>
              <a:rPr lang="fr-FR" dirty="0"/>
              <a:t>NPC)</a:t>
            </a:r>
          </a:p>
          <a:p>
            <a:r>
              <a:rPr lang="fr-FR" dirty="0" err="1"/>
              <a:t>Sims</a:t>
            </a:r>
            <a:r>
              <a:rPr lang="fr-FR" dirty="0"/>
              <a:t> AI</a:t>
            </a:r>
          </a:p>
          <a:p>
            <a:r>
              <a:rPr lang="fr-FR" dirty="0" smtClean="0"/>
              <a:t>Apprentissage</a:t>
            </a:r>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smtClean="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21</a:t>
            </a:fld>
            <a:endParaRPr lang="fr-FR" dirty="0"/>
          </a:p>
        </p:txBody>
      </p:sp>
      <p:sp>
        <p:nvSpPr>
          <p:cNvPr id="6" name="Espace réservé de la date 5"/>
          <p:cNvSpPr>
            <a:spLocks noGrp="1"/>
          </p:cNvSpPr>
          <p:nvPr>
            <p:ph type="dt" sz="half" idx="2"/>
          </p:nvPr>
        </p:nvSpPr>
        <p:spPr/>
        <p:txBody>
          <a:bodyPr/>
          <a:lstStyle/>
          <a:p>
            <a:fld id="{310B910B-5C00-8946-90E5-3A44805E71D6}" type="datetime1">
              <a:rPr lang="fr-FR" smtClean="0"/>
              <a:t>15/09/16</a:t>
            </a:fld>
            <a:endParaRPr lang="fr-FR" dirty="0"/>
          </a:p>
        </p:txBody>
      </p:sp>
    </p:spTree>
    <p:extLst>
      <p:ext uri="{BB962C8B-B14F-4D97-AF65-F5344CB8AC3E}">
        <p14:creationId xmlns:p14="http://schemas.microsoft.com/office/powerpoint/2010/main" val="3964983990"/>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TP1: PROGRAMMATION QT ET OPENGL</a:t>
            </a:r>
            <a:endParaRPr lang="fr-FR" dirty="0"/>
          </a:p>
        </p:txBody>
      </p:sp>
      <p:sp>
        <p:nvSpPr>
          <p:cNvPr id="3" name="Espace réservé du contenu 2"/>
          <p:cNvSpPr>
            <a:spLocks noGrp="1"/>
          </p:cNvSpPr>
          <p:nvPr>
            <p:ph idx="1"/>
          </p:nvPr>
        </p:nvSpPr>
        <p:spPr/>
        <p:txBody>
          <a:bodyPr/>
          <a:lstStyle/>
          <a:p>
            <a:r>
              <a:rPr lang="fr-FR" dirty="0" smtClean="0"/>
              <a:t>Prise en main des outils </a:t>
            </a:r>
            <a:r>
              <a:rPr lang="fr-FR" dirty="0" err="1" smtClean="0"/>
              <a:t>Qt</a:t>
            </a:r>
            <a:r>
              <a:rPr lang="fr-FR" dirty="0" smtClean="0"/>
              <a:t>, Git et OpenGL</a:t>
            </a:r>
          </a:p>
          <a:p>
            <a:r>
              <a:rPr lang="fr-FR" dirty="0" smtClean="0"/>
              <a:t>Gestion des événements</a:t>
            </a:r>
          </a:p>
          <a:p>
            <a:r>
              <a:rPr lang="fr-FR" dirty="0" smtClean="0"/>
              <a:t>Rendu d’une scène 3D</a:t>
            </a:r>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22</a:t>
            </a:fld>
            <a:endParaRPr lang="fr-FR" dirty="0"/>
          </a:p>
        </p:txBody>
      </p:sp>
      <p:sp>
        <p:nvSpPr>
          <p:cNvPr id="6" name="Espace réservé de la date 5"/>
          <p:cNvSpPr>
            <a:spLocks noGrp="1"/>
          </p:cNvSpPr>
          <p:nvPr>
            <p:ph type="dt" sz="half" idx="2"/>
          </p:nvPr>
        </p:nvSpPr>
        <p:spPr/>
        <p:txBody>
          <a:bodyPr/>
          <a:lstStyle/>
          <a:p>
            <a:fld id="{1AB1D63D-0032-F743-973F-BF2D5F915C94}" type="datetime1">
              <a:rPr lang="fr-FR" smtClean="0"/>
              <a:t>15/09/16</a:t>
            </a:fld>
            <a:endParaRPr lang="fr-FR" dirty="0"/>
          </a:p>
        </p:txBody>
      </p:sp>
    </p:spTree>
    <p:extLst>
      <p:ext uri="{BB962C8B-B14F-4D97-AF65-F5344CB8AC3E}">
        <p14:creationId xmlns:p14="http://schemas.microsoft.com/office/powerpoint/2010/main" val="3073775647"/>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3655" y="355142"/>
            <a:ext cx="9165524" cy="354933"/>
          </a:xfrm>
        </p:spPr>
        <p:txBody>
          <a:bodyPr/>
          <a:lstStyle/>
          <a:p>
            <a:r>
              <a:rPr lang="fr-FR" dirty="0" smtClean="0"/>
              <a:t>TP2: TIMERS</a:t>
            </a:r>
            <a:endParaRPr lang="fr-FR" dirty="0"/>
          </a:p>
        </p:txBody>
      </p:sp>
      <p:sp>
        <p:nvSpPr>
          <p:cNvPr id="3" name="Espace réservé du contenu 2"/>
          <p:cNvSpPr>
            <a:spLocks noGrp="1"/>
          </p:cNvSpPr>
          <p:nvPr>
            <p:ph idx="1"/>
          </p:nvPr>
        </p:nvSpPr>
        <p:spPr/>
        <p:txBody>
          <a:bodyPr/>
          <a:lstStyle/>
          <a:p>
            <a:r>
              <a:rPr lang="fr-FR" dirty="0" smtClean="0"/>
              <a:t>Gestion du temps</a:t>
            </a:r>
          </a:p>
          <a:p>
            <a:r>
              <a:rPr lang="fr-FR" dirty="0" smtClean="0"/>
              <a:t>Applications </a:t>
            </a:r>
            <a:r>
              <a:rPr lang="fr-FR" dirty="0" err="1" smtClean="0"/>
              <a:t>multi-fenetres</a:t>
            </a:r>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23</a:t>
            </a:fld>
            <a:endParaRPr lang="fr-FR" dirty="0"/>
          </a:p>
        </p:txBody>
      </p:sp>
      <p:sp>
        <p:nvSpPr>
          <p:cNvPr id="6" name="Espace réservé de la date 5"/>
          <p:cNvSpPr>
            <a:spLocks noGrp="1"/>
          </p:cNvSpPr>
          <p:nvPr>
            <p:ph type="dt" sz="half" idx="2"/>
          </p:nvPr>
        </p:nvSpPr>
        <p:spPr/>
        <p:txBody>
          <a:bodyPr/>
          <a:lstStyle/>
          <a:p>
            <a:fld id="{AD551A5F-B6AD-7546-9F41-20974D7DEC3A}" type="datetime1">
              <a:rPr lang="fr-FR" smtClean="0"/>
              <a:t>15/09/16</a:t>
            </a:fld>
            <a:endParaRPr lang="fr-FR" dirty="0"/>
          </a:p>
        </p:txBody>
      </p:sp>
    </p:spTree>
    <p:extLst>
      <p:ext uri="{BB962C8B-B14F-4D97-AF65-F5344CB8AC3E}">
        <p14:creationId xmlns:p14="http://schemas.microsoft.com/office/powerpoint/2010/main" val="1599351011"/>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TP3:  GESTIONNAIRE DE RESSOURCES</a:t>
            </a:r>
            <a:endParaRPr lang="fr-FR" dirty="0"/>
          </a:p>
        </p:txBody>
      </p:sp>
      <p:sp>
        <p:nvSpPr>
          <p:cNvPr id="3" name="Espace réservé du contenu 2"/>
          <p:cNvSpPr>
            <a:spLocks noGrp="1"/>
          </p:cNvSpPr>
          <p:nvPr>
            <p:ph idx="1"/>
          </p:nvPr>
        </p:nvSpPr>
        <p:spPr/>
        <p:txBody>
          <a:bodyPr/>
          <a:lstStyle/>
          <a:p>
            <a:r>
              <a:rPr lang="fr-FR" dirty="0" err="1" smtClean="0"/>
              <a:t>Parallelisme</a:t>
            </a:r>
            <a:endParaRPr lang="fr-FR" dirty="0" smtClean="0"/>
          </a:p>
          <a:p>
            <a:r>
              <a:rPr lang="fr-FR" dirty="0" smtClean="0"/>
              <a:t>Calcul intensif</a:t>
            </a:r>
          </a:p>
          <a:p>
            <a:r>
              <a:rPr lang="fr-FR" dirty="0" smtClean="0"/>
              <a:t>Programmation client/serveur</a:t>
            </a:r>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24</a:t>
            </a:fld>
            <a:endParaRPr lang="fr-FR" dirty="0"/>
          </a:p>
        </p:txBody>
      </p:sp>
      <p:sp>
        <p:nvSpPr>
          <p:cNvPr id="6" name="Espace réservé de la date 5"/>
          <p:cNvSpPr>
            <a:spLocks noGrp="1"/>
          </p:cNvSpPr>
          <p:nvPr>
            <p:ph type="dt" sz="half" idx="2"/>
          </p:nvPr>
        </p:nvSpPr>
        <p:spPr/>
        <p:txBody>
          <a:bodyPr/>
          <a:lstStyle/>
          <a:p>
            <a:fld id="{0B4F34B8-159F-2046-B0DE-9B133CBCFE98}" type="datetime1">
              <a:rPr lang="fr-FR" smtClean="0"/>
              <a:t>15/09/16</a:t>
            </a:fld>
            <a:endParaRPr lang="fr-FR" dirty="0"/>
          </a:p>
        </p:txBody>
      </p:sp>
    </p:spTree>
    <p:extLst>
      <p:ext uri="{BB962C8B-B14F-4D97-AF65-F5344CB8AC3E}">
        <p14:creationId xmlns:p14="http://schemas.microsoft.com/office/powerpoint/2010/main" val="1599351011"/>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TP4: GAMEPLAY</a:t>
            </a:r>
            <a:endParaRPr lang="fr-FR" dirty="0"/>
          </a:p>
        </p:txBody>
      </p:sp>
      <p:sp>
        <p:nvSpPr>
          <p:cNvPr id="3" name="Espace réservé du contenu 2"/>
          <p:cNvSpPr>
            <a:spLocks noGrp="1"/>
          </p:cNvSpPr>
          <p:nvPr>
            <p:ph idx="1"/>
          </p:nvPr>
        </p:nvSpPr>
        <p:spPr/>
        <p:txBody>
          <a:bodyPr/>
          <a:lstStyle/>
          <a:p>
            <a:r>
              <a:rPr lang="fr-FR" dirty="0" smtClean="0"/>
              <a:t>Etudes de cas</a:t>
            </a:r>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25</a:t>
            </a:fld>
            <a:endParaRPr lang="fr-FR" dirty="0"/>
          </a:p>
        </p:txBody>
      </p:sp>
      <p:sp>
        <p:nvSpPr>
          <p:cNvPr id="6" name="Espace réservé de la date 5"/>
          <p:cNvSpPr>
            <a:spLocks noGrp="1"/>
          </p:cNvSpPr>
          <p:nvPr>
            <p:ph type="dt" sz="half" idx="2"/>
          </p:nvPr>
        </p:nvSpPr>
        <p:spPr/>
        <p:txBody>
          <a:bodyPr/>
          <a:lstStyle/>
          <a:p>
            <a:fld id="{5264179C-8F1A-9640-8EE4-F268109A8EC4}" type="datetime1">
              <a:rPr lang="fr-FR" smtClean="0"/>
              <a:t>15/09/16</a:t>
            </a:fld>
            <a:endParaRPr lang="fr-FR" dirty="0"/>
          </a:p>
        </p:txBody>
      </p:sp>
    </p:spTree>
    <p:extLst>
      <p:ext uri="{BB962C8B-B14F-4D97-AF65-F5344CB8AC3E}">
        <p14:creationId xmlns:p14="http://schemas.microsoft.com/office/powerpoint/2010/main" val="1599351011"/>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TP5:  GESTIONNAIRE DE RESSOURCES  (SUITE)</a:t>
            </a:r>
            <a:endParaRPr lang="fr-FR" dirty="0"/>
          </a:p>
        </p:txBody>
      </p:sp>
      <p:sp>
        <p:nvSpPr>
          <p:cNvPr id="3" name="Espace réservé du contenu 2"/>
          <p:cNvSpPr>
            <a:spLocks noGrp="1"/>
          </p:cNvSpPr>
          <p:nvPr>
            <p:ph idx="1"/>
          </p:nvPr>
        </p:nvSpPr>
        <p:spPr/>
        <p:txBody>
          <a:bodyPr/>
          <a:lstStyle/>
          <a:p>
            <a:r>
              <a:rPr lang="fr-FR" dirty="0" err="1"/>
              <a:t>Parallelisme</a:t>
            </a:r>
            <a:endParaRPr lang="fr-FR" dirty="0"/>
          </a:p>
          <a:p>
            <a:r>
              <a:rPr lang="fr-FR" dirty="0"/>
              <a:t>Calcul intensif</a:t>
            </a:r>
          </a:p>
          <a:p>
            <a:r>
              <a:rPr lang="fr-FR" dirty="0"/>
              <a:t>Programmation client/serveur</a:t>
            </a:r>
          </a:p>
          <a:p>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26</a:t>
            </a:fld>
            <a:endParaRPr lang="fr-FR" dirty="0"/>
          </a:p>
        </p:txBody>
      </p:sp>
      <p:sp>
        <p:nvSpPr>
          <p:cNvPr id="6" name="Espace réservé de la date 5"/>
          <p:cNvSpPr>
            <a:spLocks noGrp="1"/>
          </p:cNvSpPr>
          <p:nvPr>
            <p:ph type="dt" sz="half" idx="2"/>
          </p:nvPr>
        </p:nvSpPr>
        <p:spPr/>
        <p:txBody>
          <a:bodyPr/>
          <a:lstStyle/>
          <a:p>
            <a:fld id="{AEE2C42E-FDC6-0042-A746-4A9E141172A2}" type="datetime1">
              <a:rPr lang="fr-FR" smtClean="0"/>
              <a:t>15/09/16</a:t>
            </a:fld>
            <a:endParaRPr lang="fr-FR" dirty="0"/>
          </a:p>
        </p:txBody>
      </p:sp>
    </p:spTree>
    <p:extLst>
      <p:ext uri="{BB962C8B-B14F-4D97-AF65-F5344CB8AC3E}">
        <p14:creationId xmlns:p14="http://schemas.microsoft.com/office/powerpoint/2010/main" val="3750055055"/>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TP6: TEXTURES ET GPU</a:t>
            </a:r>
            <a:endParaRPr lang="fr-FR" dirty="0"/>
          </a:p>
        </p:txBody>
      </p:sp>
      <p:sp>
        <p:nvSpPr>
          <p:cNvPr id="3" name="Espace réservé du contenu 2"/>
          <p:cNvSpPr>
            <a:spLocks noGrp="1"/>
          </p:cNvSpPr>
          <p:nvPr>
            <p:ph idx="1"/>
          </p:nvPr>
        </p:nvSpPr>
        <p:spPr/>
        <p:txBody>
          <a:bodyPr/>
          <a:lstStyle/>
          <a:p>
            <a:r>
              <a:rPr lang="fr-FR" dirty="0" smtClean="0"/>
              <a:t>Programmation GPU</a:t>
            </a:r>
          </a:p>
          <a:p>
            <a:r>
              <a:rPr lang="fr-FR" dirty="0" err="1"/>
              <a:t>Shaders</a:t>
            </a:r>
            <a:endParaRPr lang="fr-FR" dirty="0"/>
          </a:p>
          <a:p>
            <a:r>
              <a:rPr lang="fr-FR" dirty="0" smtClean="0"/>
              <a:t>Textures</a:t>
            </a:r>
          </a:p>
          <a:p>
            <a:r>
              <a:rPr lang="fr-FR" dirty="0" smtClean="0"/>
              <a:t>Transformations </a:t>
            </a:r>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27</a:t>
            </a:fld>
            <a:endParaRPr lang="fr-FR" dirty="0"/>
          </a:p>
        </p:txBody>
      </p:sp>
      <p:sp>
        <p:nvSpPr>
          <p:cNvPr id="6" name="Espace réservé de la date 5"/>
          <p:cNvSpPr>
            <a:spLocks noGrp="1"/>
          </p:cNvSpPr>
          <p:nvPr>
            <p:ph type="dt" sz="half" idx="2"/>
          </p:nvPr>
        </p:nvSpPr>
        <p:spPr/>
        <p:txBody>
          <a:bodyPr/>
          <a:lstStyle/>
          <a:p>
            <a:fld id="{F95585E2-BC62-864F-9413-73D1E35303E6}" type="datetime1">
              <a:rPr lang="fr-FR" smtClean="0"/>
              <a:t>15/09/16</a:t>
            </a:fld>
            <a:endParaRPr lang="fr-FR" dirty="0"/>
          </a:p>
        </p:txBody>
      </p:sp>
    </p:spTree>
    <p:extLst>
      <p:ext uri="{BB962C8B-B14F-4D97-AF65-F5344CB8AC3E}">
        <p14:creationId xmlns:p14="http://schemas.microsoft.com/office/powerpoint/2010/main" val="1599351011"/>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0" y="355142"/>
            <a:ext cx="9165524" cy="354933"/>
          </a:xfrm>
        </p:spPr>
        <p:txBody>
          <a:bodyPr/>
          <a:lstStyle/>
          <a:p>
            <a:r>
              <a:rPr lang="fr-FR" dirty="0" smtClean="0"/>
              <a:t>TP7: GESTION DE SCENES</a:t>
            </a:r>
            <a:endParaRPr lang="fr-FR" dirty="0"/>
          </a:p>
        </p:txBody>
      </p:sp>
      <p:sp>
        <p:nvSpPr>
          <p:cNvPr id="3" name="Espace réservé du contenu 2"/>
          <p:cNvSpPr>
            <a:spLocks noGrp="1"/>
          </p:cNvSpPr>
          <p:nvPr>
            <p:ph idx="1"/>
          </p:nvPr>
        </p:nvSpPr>
        <p:spPr/>
        <p:txBody>
          <a:bodyPr/>
          <a:lstStyle/>
          <a:p>
            <a:r>
              <a:rPr lang="fr-FR" dirty="0" err="1" smtClean="0"/>
              <a:t>Octrees</a:t>
            </a:r>
            <a:endParaRPr lang="fr-FR" dirty="0" smtClean="0"/>
          </a:p>
          <a:p>
            <a:r>
              <a:rPr lang="fr-FR" dirty="0" smtClean="0"/>
              <a:t>Niveaux de détails</a:t>
            </a:r>
          </a:p>
          <a:p>
            <a:r>
              <a:rPr lang="fr-FR" dirty="0" smtClean="0"/>
              <a:t>Imposteurs</a:t>
            </a:r>
          </a:p>
          <a:p>
            <a:r>
              <a:rPr lang="fr-FR" dirty="0" smtClean="0"/>
              <a:t>Physique des sphères</a:t>
            </a:r>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28</a:t>
            </a:fld>
            <a:endParaRPr lang="fr-FR" dirty="0"/>
          </a:p>
        </p:txBody>
      </p:sp>
      <p:sp>
        <p:nvSpPr>
          <p:cNvPr id="6" name="Espace réservé de la date 5"/>
          <p:cNvSpPr>
            <a:spLocks noGrp="1"/>
          </p:cNvSpPr>
          <p:nvPr>
            <p:ph type="dt" sz="half" idx="2"/>
          </p:nvPr>
        </p:nvSpPr>
        <p:spPr/>
        <p:txBody>
          <a:bodyPr/>
          <a:lstStyle/>
          <a:p>
            <a:fld id="{99BDE551-6E6E-7940-9565-3CBF0441ECF5}" type="datetime1">
              <a:rPr lang="fr-FR" smtClean="0"/>
              <a:t>15/09/16</a:t>
            </a:fld>
            <a:endParaRPr lang="fr-FR" dirty="0"/>
          </a:p>
        </p:txBody>
      </p:sp>
    </p:spTree>
    <p:extLst>
      <p:ext uri="{BB962C8B-B14F-4D97-AF65-F5344CB8AC3E}">
        <p14:creationId xmlns:p14="http://schemas.microsoft.com/office/powerpoint/2010/main" val="1599351011"/>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TP8: PHYSIQUE</a:t>
            </a:r>
            <a:endParaRPr lang="fr-FR" dirty="0"/>
          </a:p>
        </p:txBody>
      </p:sp>
      <p:sp>
        <p:nvSpPr>
          <p:cNvPr id="3" name="Espace réservé du contenu 2"/>
          <p:cNvSpPr>
            <a:spLocks noGrp="1"/>
          </p:cNvSpPr>
          <p:nvPr>
            <p:ph idx="1"/>
          </p:nvPr>
        </p:nvSpPr>
        <p:spPr/>
        <p:txBody>
          <a:bodyPr/>
          <a:lstStyle/>
          <a:p>
            <a:r>
              <a:rPr lang="fr-FR" dirty="0" smtClean="0"/>
              <a:t>Etudes de cas</a:t>
            </a:r>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29</a:t>
            </a:fld>
            <a:endParaRPr lang="fr-FR" dirty="0"/>
          </a:p>
        </p:txBody>
      </p:sp>
      <p:sp>
        <p:nvSpPr>
          <p:cNvPr id="6" name="Espace réservé de la date 5"/>
          <p:cNvSpPr>
            <a:spLocks noGrp="1"/>
          </p:cNvSpPr>
          <p:nvPr>
            <p:ph type="dt" sz="half" idx="2"/>
          </p:nvPr>
        </p:nvSpPr>
        <p:spPr/>
        <p:txBody>
          <a:bodyPr/>
          <a:lstStyle/>
          <a:p>
            <a:fld id="{82425A53-F362-374B-8C95-FC0CC8A71ADE}" type="datetime1">
              <a:rPr lang="fr-FR" smtClean="0"/>
              <a:t>15/09/16</a:t>
            </a:fld>
            <a:endParaRPr lang="fr-FR" dirty="0"/>
          </a:p>
        </p:txBody>
      </p:sp>
    </p:spTree>
    <p:extLst>
      <p:ext uri="{BB962C8B-B14F-4D97-AF65-F5344CB8AC3E}">
        <p14:creationId xmlns:p14="http://schemas.microsoft.com/office/powerpoint/2010/main" val="1599351011"/>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Qu’est-ce  qu’un moteur de jeu ?</a:t>
            </a:r>
            <a:endParaRPr lang="fr-FR" dirty="0"/>
          </a:p>
        </p:txBody>
      </p:sp>
      <p:sp>
        <p:nvSpPr>
          <p:cNvPr id="3" name="Espace réservé du contenu 2"/>
          <p:cNvSpPr>
            <a:spLocks noGrp="1"/>
          </p:cNvSpPr>
          <p:nvPr>
            <p:ph idx="1"/>
          </p:nvPr>
        </p:nvSpPr>
        <p:spPr/>
        <p:txBody>
          <a:bodyPr>
            <a:normAutofit lnSpcReduction="10000"/>
          </a:bodyPr>
          <a:lstStyle/>
          <a:p>
            <a:r>
              <a:rPr lang="fr-FR" dirty="0"/>
              <a:t>On appelle "moteur de jeu" l'ensemble des composants logiciels qui fournissent tous les services nécessaires à l'évolution et l'affichage d'un univers interactif, à vocation ludique</a:t>
            </a:r>
            <a:r>
              <a:rPr lang="fr-FR" dirty="0" smtClean="0"/>
              <a:t>.</a:t>
            </a:r>
            <a:endParaRPr lang="fr-FR" dirty="0"/>
          </a:p>
          <a:p>
            <a:r>
              <a:rPr lang="fr-FR" dirty="0"/>
              <a:t>On fera la distinction </a:t>
            </a:r>
            <a:r>
              <a:rPr lang="fr-FR" dirty="0" smtClean="0"/>
              <a:t>entre:</a:t>
            </a:r>
          </a:p>
          <a:p>
            <a:pPr lvl="1"/>
            <a:r>
              <a:rPr lang="fr-FR" dirty="0" smtClean="0"/>
              <a:t>Moteurs </a:t>
            </a:r>
            <a:r>
              <a:rPr lang="fr-FR" dirty="0"/>
              <a:t>first-party: le moteur est tout ou majoritairement développé en interne par le développeur du </a:t>
            </a:r>
            <a:r>
              <a:rPr lang="fr-FR" dirty="0" smtClean="0"/>
              <a:t>jeu</a:t>
            </a:r>
            <a:endParaRPr lang="fr-FR" dirty="0"/>
          </a:p>
          <a:p>
            <a:pPr lvl="1"/>
            <a:r>
              <a:rPr lang="fr-FR" dirty="0" smtClean="0"/>
              <a:t>Moteurs </a:t>
            </a:r>
            <a:r>
              <a:rPr lang="fr-FR" dirty="0" err="1"/>
              <a:t>third</a:t>
            </a:r>
            <a:r>
              <a:rPr lang="fr-FR" dirty="0"/>
              <a:t>-party: le moteur est acquis auprès d'une société tierce qui l'a développé (Ex: </a:t>
            </a:r>
            <a:r>
              <a:rPr lang="fr-FR" dirty="0" err="1"/>
              <a:t>Unreal</a:t>
            </a:r>
            <a:r>
              <a:rPr lang="fr-FR" dirty="0"/>
              <a:t> </a:t>
            </a:r>
            <a:r>
              <a:rPr lang="fr-FR" dirty="0" err="1"/>
              <a:t>Engine</a:t>
            </a:r>
            <a:r>
              <a:rPr lang="fr-FR" dirty="0"/>
              <a:t>, </a:t>
            </a:r>
            <a:r>
              <a:rPr lang="fr-FR" dirty="0" err="1"/>
              <a:t>Frostbite</a:t>
            </a:r>
            <a:r>
              <a:rPr lang="fr-FR" dirty="0"/>
              <a:t>, </a:t>
            </a:r>
            <a:r>
              <a:rPr lang="fr-FR" dirty="0" err="1"/>
              <a:t>Unity</a:t>
            </a:r>
            <a:r>
              <a:rPr lang="fr-FR" dirty="0"/>
              <a:t>…)</a:t>
            </a:r>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3</a:t>
            </a:fld>
            <a:endParaRPr lang="fr-FR" dirty="0"/>
          </a:p>
        </p:txBody>
      </p:sp>
      <p:sp>
        <p:nvSpPr>
          <p:cNvPr id="6" name="Espace réservé de la date 5"/>
          <p:cNvSpPr>
            <a:spLocks noGrp="1"/>
          </p:cNvSpPr>
          <p:nvPr>
            <p:ph type="dt" sz="half" idx="2"/>
          </p:nvPr>
        </p:nvSpPr>
        <p:spPr/>
        <p:txBody>
          <a:bodyPr/>
          <a:lstStyle/>
          <a:p>
            <a:fld id="{F129F884-4A10-2E48-9F86-34C4F9A555C1}" type="datetime1">
              <a:rPr lang="fr-FR" smtClean="0"/>
              <a:t>15/09/16</a:t>
            </a:fld>
            <a:endParaRPr lang="fr-FR" dirty="0"/>
          </a:p>
        </p:txBody>
      </p:sp>
    </p:spTree>
    <p:extLst>
      <p:ext uri="{BB962C8B-B14F-4D97-AF65-F5344CB8AC3E}">
        <p14:creationId xmlns:p14="http://schemas.microsoft.com/office/powerpoint/2010/main" val="1516750"/>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TP9: ETUDES DOCUMENTAIRES</a:t>
            </a:r>
            <a:endParaRPr lang="fr-FR" dirty="0"/>
          </a:p>
        </p:txBody>
      </p:sp>
      <p:sp>
        <p:nvSpPr>
          <p:cNvPr id="3" name="Espace réservé du contenu 2"/>
          <p:cNvSpPr>
            <a:spLocks noGrp="1"/>
          </p:cNvSpPr>
          <p:nvPr>
            <p:ph idx="1"/>
          </p:nvPr>
        </p:nvSpPr>
        <p:spPr/>
        <p:txBody>
          <a:bodyPr/>
          <a:lstStyle/>
          <a:p>
            <a:r>
              <a:rPr lang="fr-FR" dirty="0" smtClean="0"/>
              <a:t>Présentation des études documentaires</a:t>
            </a:r>
          </a:p>
          <a:p>
            <a:pPr lvl="1"/>
            <a:r>
              <a:rPr lang="fr-FR" dirty="0" smtClean="0"/>
              <a:t>10 minutes par </a:t>
            </a:r>
            <a:r>
              <a:rPr lang="fr-FR" dirty="0" err="1" smtClean="0"/>
              <a:t>binome</a:t>
            </a:r>
            <a:r>
              <a:rPr lang="fr-FR" dirty="0" smtClean="0"/>
              <a:t> </a:t>
            </a:r>
          </a:p>
          <a:p>
            <a:pPr lvl="1"/>
            <a:r>
              <a:rPr lang="fr-FR" dirty="0" smtClean="0"/>
              <a:t>5 minutes de questions /réponses</a:t>
            </a:r>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30</a:t>
            </a:fld>
            <a:endParaRPr lang="fr-FR" dirty="0"/>
          </a:p>
        </p:txBody>
      </p:sp>
      <p:sp>
        <p:nvSpPr>
          <p:cNvPr id="6" name="Espace réservé de la date 5"/>
          <p:cNvSpPr>
            <a:spLocks noGrp="1"/>
          </p:cNvSpPr>
          <p:nvPr>
            <p:ph type="dt" sz="half" idx="2"/>
          </p:nvPr>
        </p:nvSpPr>
        <p:spPr/>
        <p:txBody>
          <a:bodyPr/>
          <a:lstStyle/>
          <a:p>
            <a:fld id="{05E86312-5CE9-C844-89E0-FA9DDB300150}" type="datetime1">
              <a:rPr lang="fr-FR" smtClean="0"/>
              <a:t>15/09/16</a:t>
            </a:fld>
            <a:endParaRPr lang="fr-FR" dirty="0"/>
          </a:p>
        </p:txBody>
      </p:sp>
    </p:spTree>
    <p:extLst>
      <p:ext uri="{BB962C8B-B14F-4D97-AF65-F5344CB8AC3E}">
        <p14:creationId xmlns:p14="http://schemas.microsoft.com/office/powerpoint/2010/main" val="1538696720"/>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TP10: PRESENTATION MINI-PROJETS</a:t>
            </a:r>
            <a:endParaRPr lang="fr-FR" dirty="0"/>
          </a:p>
        </p:txBody>
      </p:sp>
      <p:sp>
        <p:nvSpPr>
          <p:cNvPr id="3" name="Espace réservé du contenu 2"/>
          <p:cNvSpPr>
            <a:spLocks noGrp="1"/>
          </p:cNvSpPr>
          <p:nvPr>
            <p:ph idx="1"/>
          </p:nvPr>
        </p:nvSpPr>
        <p:spPr/>
        <p:txBody>
          <a:bodyPr/>
          <a:lstStyle/>
          <a:p>
            <a:r>
              <a:rPr lang="fr-FR" dirty="0" smtClean="0"/>
              <a:t>Conception (design) et plan de travail des mini-projets</a:t>
            </a:r>
          </a:p>
          <a:p>
            <a:pPr lvl="1"/>
            <a:r>
              <a:rPr lang="fr-FR" dirty="0" smtClean="0"/>
              <a:t>10 minutes par </a:t>
            </a:r>
            <a:r>
              <a:rPr lang="fr-FR" dirty="0" err="1" smtClean="0"/>
              <a:t>binome</a:t>
            </a:r>
            <a:r>
              <a:rPr lang="fr-FR" dirty="0" smtClean="0"/>
              <a:t> </a:t>
            </a:r>
          </a:p>
          <a:p>
            <a:pPr lvl="1"/>
            <a:r>
              <a:rPr lang="fr-FR" dirty="0" smtClean="0"/>
              <a:t>5 minutes de questions /réponses</a:t>
            </a:r>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31</a:t>
            </a:fld>
            <a:endParaRPr lang="fr-FR" dirty="0"/>
          </a:p>
        </p:txBody>
      </p:sp>
      <p:sp>
        <p:nvSpPr>
          <p:cNvPr id="6" name="Espace réservé de la date 5"/>
          <p:cNvSpPr>
            <a:spLocks noGrp="1"/>
          </p:cNvSpPr>
          <p:nvPr>
            <p:ph type="dt" sz="half" idx="2"/>
          </p:nvPr>
        </p:nvSpPr>
        <p:spPr/>
        <p:txBody>
          <a:bodyPr/>
          <a:lstStyle/>
          <a:p>
            <a:fld id="{9FB2D4E0-EAF3-6949-9FE5-62C25637F294}" type="datetime1">
              <a:rPr lang="fr-FR" smtClean="0"/>
              <a:t>15/09/16</a:t>
            </a:fld>
            <a:endParaRPr lang="fr-FR" dirty="0"/>
          </a:p>
        </p:txBody>
      </p:sp>
    </p:spTree>
    <p:extLst>
      <p:ext uri="{BB962C8B-B14F-4D97-AF65-F5344CB8AC3E}">
        <p14:creationId xmlns:p14="http://schemas.microsoft.com/office/powerpoint/2010/main" val="770721927"/>
      </p:ext>
    </p:extLst>
  </p:cSld>
  <p:clrMapOvr>
    <a:masterClrMapping/>
  </p:clrMapOvr>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ETUDES DOCUMENTAIRES</a:t>
            </a:r>
            <a:endParaRPr lang="fr-FR" dirty="0"/>
          </a:p>
        </p:txBody>
      </p:sp>
      <p:sp>
        <p:nvSpPr>
          <p:cNvPr id="3" name="Espace réservé du contenu 2"/>
          <p:cNvSpPr>
            <a:spLocks noGrp="1"/>
          </p:cNvSpPr>
          <p:nvPr>
            <p:ph idx="1"/>
          </p:nvPr>
        </p:nvSpPr>
        <p:spPr/>
        <p:txBody>
          <a:bodyPr/>
          <a:lstStyle/>
          <a:p>
            <a:pPr>
              <a:buSzPts val="3200"/>
            </a:pPr>
            <a:r>
              <a:rPr lang="fr-FR" dirty="0">
                <a:solidFill>
                  <a:srgbClr val="000000"/>
                </a:solidFill>
              </a:rPr>
              <a:t>Former des binômes, et choisir un des sujets de la liste</a:t>
            </a:r>
          </a:p>
          <a:p>
            <a:pPr>
              <a:buSzPts val="3200"/>
            </a:pPr>
            <a:r>
              <a:rPr lang="fr-FR" dirty="0">
                <a:solidFill>
                  <a:srgbClr val="000000"/>
                </a:solidFill>
              </a:rPr>
              <a:t>Chaque sujet ne peut être traité que par UN SEUL binôme</a:t>
            </a:r>
          </a:p>
          <a:p>
            <a:pPr>
              <a:buSzPts val="3200"/>
            </a:pPr>
            <a:r>
              <a:rPr lang="fr-FR" dirty="0">
                <a:solidFill>
                  <a:srgbClr val="000000"/>
                </a:solidFill>
              </a:rPr>
              <a:t>Le sujet fera l’objet d’une présentation orale (avec </a:t>
            </a:r>
            <a:r>
              <a:rPr lang="fr-FR" dirty="0" err="1">
                <a:solidFill>
                  <a:srgbClr val="000000"/>
                </a:solidFill>
              </a:rPr>
              <a:t>slides</a:t>
            </a:r>
            <a:r>
              <a:rPr lang="fr-FR" dirty="0">
                <a:solidFill>
                  <a:srgbClr val="000000"/>
                </a:solidFill>
              </a:rPr>
              <a:t> projetés) d’une dizaine de minutes par TOUS les membres du groupe devant l’ensemble des </a:t>
            </a:r>
            <a:r>
              <a:rPr lang="fr-FR" dirty="0" smtClean="0">
                <a:solidFill>
                  <a:srgbClr val="000000"/>
                </a:solidFill>
              </a:rPr>
              <a:t>étudiants</a:t>
            </a:r>
          </a:p>
          <a:p>
            <a:pPr>
              <a:buSzPts val="3200"/>
            </a:pPr>
            <a:r>
              <a:rPr lang="fr-FR" dirty="0" smtClean="0">
                <a:solidFill>
                  <a:srgbClr val="000000"/>
                </a:solidFill>
              </a:rPr>
              <a:t>L’examen final porte sur ces sujets (au choix)</a:t>
            </a:r>
            <a:endParaRPr lang="fr-FR" dirty="0">
              <a:solidFill>
                <a:srgbClr val="000000"/>
              </a:solidFill>
            </a:endParaRPr>
          </a:p>
          <a:p>
            <a:endParaRPr lang="fr-FR" dirty="0"/>
          </a:p>
          <a:p>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32</a:t>
            </a:fld>
            <a:endParaRPr lang="fr-FR" dirty="0"/>
          </a:p>
        </p:txBody>
      </p:sp>
      <p:sp>
        <p:nvSpPr>
          <p:cNvPr id="6" name="Espace réservé de la date 5"/>
          <p:cNvSpPr>
            <a:spLocks noGrp="1"/>
          </p:cNvSpPr>
          <p:nvPr>
            <p:ph type="dt" sz="half" idx="2"/>
          </p:nvPr>
        </p:nvSpPr>
        <p:spPr/>
        <p:txBody>
          <a:bodyPr/>
          <a:lstStyle/>
          <a:p>
            <a:fld id="{00AA12AC-C4AB-8944-A4B1-31ED84E9A368}" type="datetime1">
              <a:rPr lang="fr-FR" smtClean="0"/>
              <a:t>15/09/16</a:t>
            </a:fld>
            <a:endParaRPr lang="fr-FR" dirty="0"/>
          </a:p>
        </p:txBody>
      </p:sp>
    </p:spTree>
    <p:extLst>
      <p:ext uri="{BB962C8B-B14F-4D97-AF65-F5344CB8AC3E}">
        <p14:creationId xmlns:p14="http://schemas.microsoft.com/office/powerpoint/2010/main" val="1599351011"/>
      </p:ext>
    </p:extLst>
  </p:cSld>
  <p:clrMapOvr>
    <a:masterClrMapping/>
  </p:clrMapOvr>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1.GENERATION DE TERRAINS</a:t>
            </a:r>
            <a:endParaRPr lang="fr-FR" dirty="0"/>
          </a:p>
        </p:txBody>
      </p:sp>
      <p:sp>
        <p:nvSpPr>
          <p:cNvPr id="3" name="Espace réservé du contenu 2"/>
          <p:cNvSpPr>
            <a:spLocks noGrp="1"/>
          </p:cNvSpPr>
          <p:nvPr>
            <p:ph idx="1"/>
          </p:nvPr>
        </p:nvSpPr>
        <p:spPr/>
        <p:txBody>
          <a:bodyPr>
            <a:normAutofit/>
          </a:bodyPr>
          <a:lstStyle/>
          <a:p>
            <a:r>
              <a:rPr lang="fr-FR" dirty="0"/>
              <a:t>On s’intéressera  aux différentes possibilités de génération et affichage en temps réel d’un terrain 3D virtuel</a:t>
            </a:r>
            <a:r>
              <a:rPr lang="fr-FR" dirty="0" smtClean="0"/>
              <a:t>:</a:t>
            </a:r>
            <a:endParaRPr lang="fr-FR" dirty="0"/>
          </a:p>
          <a:p>
            <a:pPr lvl="1">
              <a:buFont typeface="Arial" pitchFamily="34" charset="0"/>
              <a:buChar char="•"/>
            </a:pPr>
            <a:r>
              <a:rPr lang="fr-FR" dirty="0"/>
              <a:t>Méthodes existantes (ROAM, </a:t>
            </a:r>
            <a:r>
              <a:rPr lang="fr-FR" dirty="0" err="1"/>
              <a:t>height</a:t>
            </a:r>
            <a:r>
              <a:rPr lang="fr-FR" dirty="0"/>
              <a:t> </a:t>
            </a:r>
            <a:r>
              <a:rPr lang="fr-FR" dirty="0" err="1"/>
              <a:t>maps</a:t>
            </a:r>
            <a:r>
              <a:rPr lang="fr-FR" dirty="0"/>
              <a:t>, fractales, …), en détaillant leurs avantages et leurs limites</a:t>
            </a:r>
          </a:p>
          <a:p>
            <a:pPr lvl="1">
              <a:buFont typeface="Arial" pitchFamily="34" charset="0"/>
              <a:buChar char="•"/>
            </a:pPr>
            <a:r>
              <a:rPr lang="fr-FR" dirty="0"/>
              <a:t>Problématiques d’affichage (LOD, </a:t>
            </a:r>
            <a:r>
              <a:rPr lang="fr-FR" dirty="0" err="1"/>
              <a:t>culling</a:t>
            </a:r>
            <a:r>
              <a:rPr lang="fr-FR" dirty="0"/>
              <a:t>, occlusions, …)</a:t>
            </a:r>
          </a:p>
          <a:p>
            <a:pPr lvl="1">
              <a:buFont typeface="Arial" pitchFamily="34" charset="0"/>
              <a:buChar char="•"/>
            </a:pPr>
            <a:r>
              <a:rPr lang="fr-FR" dirty="0"/>
              <a:t>Contraintes d’application des textures (problèmes de projection parallèle, …)</a:t>
            </a:r>
          </a:p>
          <a:p>
            <a:endParaRPr lang="fr-FR" dirty="0"/>
          </a:p>
          <a:p>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33</a:t>
            </a:fld>
            <a:endParaRPr lang="fr-FR" dirty="0"/>
          </a:p>
        </p:txBody>
      </p:sp>
      <p:sp>
        <p:nvSpPr>
          <p:cNvPr id="6" name="Espace réservé de la date 5"/>
          <p:cNvSpPr>
            <a:spLocks noGrp="1"/>
          </p:cNvSpPr>
          <p:nvPr>
            <p:ph type="dt" sz="half" idx="2"/>
          </p:nvPr>
        </p:nvSpPr>
        <p:spPr/>
        <p:txBody>
          <a:bodyPr/>
          <a:lstStyle/>
          <a:p>
            <a:fld id="{B73674D2-FC6C-AD4C-9B65-7E8E431410FB}" type="datetime1">
              <a:rPr lang="fr-FR" smtClean="0"/>
              <a:t>15/09/16</a:t>
            </a:fld>
            <a:endParaRPr lang="fr-FR" dirty="0"/>
          </a:p>
        </p:txBody>
      </p:sp>
    </p:spTree>
    <p:extLst>
      <p:ext uri="{BB962C8B-B14F-4D97-AF65-F5344CB8AC3E}">
        <p14:creationId xmlns:p14="http://schemas.microsoft.com/office/powerpoint/2010/main" val="4235895285"/>
      </p:ext>
    </p:extLst>
  </p:cSld>
  <p:clrMapOvr>
    <a:masterClrMapping/>
  </p:clrMapOvr>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2.Génération procédurale </a:t>
            </a:r>
            <a:r>
              <a:rPr lang="fr-FR" dirty="0"/>
              <a:t>de villes </a:t>
            </a:r>
          </a:p>
        </p:txBody>
      </p:sp>
      <p:sp>
        <p:nvSpPr>
          <p:cNvPr id="3" name="Espace réservé du contenu 2"/>
          <p:cNvSpPr>
            <a:spLocks noGrp="1"/>
          </p:cNvSpPr>
          <p:nvPr>
            <p:ph idx="1"/>
          </p:nvPr>
        </p:nvSpPr>
        <p:spPr/>
        <p:txBody>
          <a:bodyPr>
            <a:normAutofit fontScale="92500" lnSpcReduction="10000"/>
          </a:bodyPr>
          <a:lstStyle/>
          <a:p>
            <a:r>
              <a:rPr lang="fr-FR" dirty="0"/>
              <a:t>La présentation s’intéressera aux différentes méthodes qui permettent de générer l’ensemble des éléments d’une ville virtuelle, à savoir:</a:t>
            </a:r>
          </a:p>
          <a:p>
            <a:pPr lvl="1">
              <a:buFont typeface="Arial" pitchFamily="34" charset="0"/>
              <a:buChar char="•"/>
            </a:pPr>
            <a:r>
              <a:rPr lang="fr-FR" dirty="0" smtClean="0"/>
              <a:t>Le </a:t>
            </a:r>
            <a:r>
              <a:rPr lang="fr-FR" dirty="0"/>
              <a:t>découpage parcellaire en fonction de la topologie du site et de divers paramètres (obstacles naturels, typologie de la cité, …)</a:t>
            </a:r>
          </a:p>
          <a:p>
            <a:pPr lvl="1">
              <a:buFont typeface="Arial" pitchFamily="34" charset="0"/>
              <a:buChar char="•"/>
            </a:pPr>
            <a:r>
              <a:rPr lang="fr-FR" dirty="0"/>
              <a:t>Les bâtiments (emprise au sol, géométrie, textures)</a:t>
            </a:r>
          </a:p>
          <a:p>
            <a:pPr lvl="1">
              <a:buFont typeface="Arial" pitchFamily="34" charset="0"/>
              <a:buChar char="•"/>
            </a:pPr>
            <a:r>
              <a:rPr lang="fr-FR" dirty="0"/>
              <a:t>Les infrastructures de communication (routes, voies ferrées, …</a:t>
            </a:r>
            <a:r>
              <a:rPr lang="fr-FR" dirty="0" smtClean="0"/>
              <a:t>)</a:t>
            </a:r>
            <a:endParaRPr lang="fr-FR" dirty="0"/>
          </a:p>
          <a:p>
            <a:r>
              <a:rPr lang="fr-FR" dirty="0"/>
              <a:t>La présentation conclura sur l’intérêt et les limites de l’utilisation de telles technologies dans le contexte du jeu vidéo</a:t>
            </a:r>
          </a:p>
          <a:p>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34</a:t>
            </a:fld>
            <a:endParaRPr lang="fr-FR" dirty="0"/>
          </a:p>
        </p:txBody>
      </p:sp>
      <p:sp>
        <p:nvSpPr>
          <p:cNvPr id="6" name="Espace réservé de la date 5"/>
          <p:cNvSpPr>
            <a:spLocks noGrp="1"/>
          </p:cNvSpPr>
          <p:nvPr>
            <p:ph type="dt" sz="half" idx="2"/>
          </p:nvPr>
        </p:nvSpPr>
        <p:spPr/>
        <p:txBody>
          <a:bodyPr/>
          <a:lstStyle/>
          <a:p>
            <a:fld id="{3186619F-28E8-6441-A5B1-7EF2DB7CDD11}" type="datetime1">
              <a:rPr lang="fr-FR" smtClean="0"/>
              <a:t>15/09/16</a:t>
            </a:fld>
            <a:endParaRPr lang="fr-FR" dirty="0"/>
          </a:p>
        </p:txBody>
      </p:sp>
    </p:spTree>
    <p:extLst>
      <p:ext uri="{BB962C8B-B14F-4D97-AF65-F5344CB8AC3E}">
        <p14:creationId xmlns:p14="http://schemas.microsoft.com/office/powerpoint/2010/main" val="310287285"/>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3.GENERATION DE PLANTES</a:t>
            </a:r>
            <a:endParaRPr lang="fr-FR" dirty="0"/>
          </a:p>
        </p:txBody>
      </p:sp>
      <p:sp>
        <p:nvSpPr>
          <p:cNvPr id="3" name="Espace réservé du contenu 2"/>
          <p:cNvSpPr>
            <a:spLocks noGrp="1"/>
          </p:cNvSpPr>
          <p:nvPr>
            <p:ph idx="1"/>
          </p:nvPr>
        </p:nvSpPr>
        <p:spPr/>
        <p:txBody>
          <a:bodyPr>
            <a:normAutofit fontScale="92500" lnSpcReduction="20000"/>
          </a:bodyPr>
          <a:lstStyle/>
          <a:p>
            <a:r>
              <a:rPr lang="fr-FR" dirty="0"/>
              <a:t>L’étude doit dresser un état des lieux des techniques existantes de génération procédurale de plantes (réalistes ou non). On s’attachera notamment à détailler</a:t>
            </a:r>
            <a:r>
              <a:rPr lang="fr-FR" dirty="0" smtClean="0"/>
              <a:t>:</a:t>
            </a:r>
            <a:endParaRPr lang="fr-FR" dirty="0"/>
          </a:p>
          <a:p>
            <a:pPr lvl="1">
              <a:buFont typeface="Arial" pitchFamily="34" charset="0"/>
              <a:buChar char="•"/>
            </a:pPr>
            <a:r>
              <a:rPr lang="fr-FR" dirty="0"/>
              <a:t>Le fonctionnement des différents algorithmes (L-</a:t>
            </a:r>
            <a:r>
              <a:rPr lang="fr-FR" dirty="0" err="1"/>
              <a:t>systems</a:t>
            </a:r>
            <a:r>
              <a:rPr lang="fr-FR" dirty="0"/>
              <a:t>, fractales, surfaces de subdivision, …)</a:t>
            </a:r>
          </a:p>
          <a:p>
            <a:pPr lvl="1">
              <a:buFont typeface="Arial" pitchFamily="34" charset="0"/>
              <a:buChar char="•"/>
            </a:pPr>
            <a:r>
              <a:rPr lang="fr-FR" dirty="0"/>
              <a:t>Les méthodes de génération des textures associées (feuillage, écorce, éclairage, …)</a:t>
            </a:r>
          </a:p>
          <a:p>
            <a:pPr lvl="1">
              <a:buFont typeface="Arial" pitchFamily="34" charset="0"/>
              <a:buChar char="•"/>
            </a:pPr>
            <a:r>
              <a:rPr lang="fr-FR" dirty="0"/>
              <a:t>Les méthodes de simplification possibles des modèles </a:t>
            </a:r>
            <a:r>
              <a:rPr lang="fr-FR" dirty="0" smtClean="0"/>
              <a:t>polygonaux</a:t>
            </a:r>
            <a:endParaRPr lang="fr-FR" dirty="0"/>
          </a:p>
          <a:p>
            <a:r>
              <a:rPr lang="fr-FR" dirty="0"/>
              <a:t>L’étude conclura sur les technologies qui semblent le plus adaptées dans le cas de l’utilisation dans un jeu vidéo moderne.</a:t>
            </a:r>
          </a:p>
          <a:p>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35</a:t>
            </a:fld>
            <a:endParaRPr lang="fr-FR" dirty="0"/>
          </a:p>
        </p:txBody>
      </p:sp>
      <p:sp>
        <p:nvSpPr>
          <p:cNvPr id="6" name="Espace réservé de la date 5"/>
          <p:cNvSpPr>
            <a:spLocks noGrp="1"/>
          </p:cNvSpPr>
          <p:nvPr>
            <p:ph type="dt" sz="half" idx="2"/>
          </p:nvPr>
        </p:nvSpPr>
        <p:spPr/>
        <p:txBody>
          <a:bodyPr/>
          <a:lstStyle/>
          <a:p>
            <a:fld id="{B3FDFA80-5EFF-4B42-98DF-E4BA91BB80A9}" type="datetime1">
              <a:rPr lang="fr-FR" smtClean="0"/>
              <a:t>15/09/16</a:t>
            </a:fld>
            <a:endParaRPr lang="fr-FR" dirty="0"/>
          </a:p>
        </p:txBody>
      </p:sp>
    </p:spTree>
    <p:extLst>
      <p:ext uri="{BB962C8B-B14F-4D97-AF65-F5344CB8AC3E}">
        <p14:creationId xmlns:p14="http://schemas.microsoft.com/office/powerpoint/2010/main" val="3201907497"/>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4.SIMULATION DE TISSUS</a:t>
            </a:r>
            <a:endParaRPr lang="fr-FR" dirty="0"/>
          </a:p>
        </p:txBody>
      </p:sp>
      <p:sp>
        <p:nvSpPr>
          <p:cNvPr id="3" name="Espace réservé du contenu 2"/>
          <p:cNvSpPr>
            <a:spLocks noGrp="1"/>
          </p:cNvSpPr>
          <p:nvPr>
            <p:ph idx="1"/>
          </p:nvPr>
        </p:nvSpPr>
        <p:spPr/>
        <p:txBody>
          <a:bodyPr>
            <a:normAutofit/>
          </a:bodyPr>
          <a:lstStyle/>
          <a:p>
            <a:r>
              <a:rPr lang="fr-FR" dirty="0"/>
              <a:t>La présentation s’intéressera aux algorithmes utilisables en temps réel pour représenter des tissus</a:t>
            </a:r>
          </a:p>
          <a:p>
            <a:pPr lvl="1">
              <a:buFont typeface="Arial" pitchFamily="34" charset="0"/>
              <a:buChar char="•"/>
            </a:pPr>
            <a:r>
              <a:rPr lang="fr-FR" dirty="0" smtClean="0"/>
              <a:t>Organisation </a:t>
            </a:r>
            <a:r>
              <a:rPr lang="fr-FR" dirty="0"/>
              <a:t>de la structure de données</a:t>
            </a:r>
          </a:p>
          <a:p>
            <a:pPr lvl="1">
              <a:buFont typeface="Arial" pitchFamily="34" charset="0"/>
              <a:buChar char="•"/>
            </a:pPr>
            <a:r>
              <a:rPr lang="fr-FR" dirty="0"/>
              <a:t>Contraintes et </a:t>
            </a:r>
            <a:r>
              <a:rPr lang="fr-FR" dirty="0" smtClean="0"/>
              <a:t>résultats</a:t>
            </a:r>
            <a:endParaRPr lang="fr-FR" dirty="0"/>
          </a:p>
          <a:p>
            <a:r>
              <a:rPr lang="fr-FR" dirty="0"/>
              <a:t>La présentation devra clairement identifier les technologies utilisables </a:t>
            </a:r>
            <a:r>
              <a:rPr lang="fr-FR" dirty="0" smtClean="0"/>
              <a:t>dans </a:t>
            </a:r>
            <a:r>
              <a:rPr lang="fr-FR" dirty="0"/>
              <a:t>le cadre d’une utilisation dans les jeux vidéo</a:t>
            </a:r>
          </a:p>
          <a:p>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36</a:t>
            </a:fld>
            <a:endParaRPr lang="fr-FR" dirty="0"/>
          </a:p>
        </p:txBody>
      </p:sp>
      <p:sp>
        <p:nvSpPr>
          <p:cNvPr id="6" name="Espace réservé de la date 5"/>
          <p:cNvSpPr>
            <a:spLocks noGrp="1"/>
          </p:cNvSpPr>
          <p:nvPr>
            <p:ph type="dt" sz="half" idx="2"/>
          </p:nvPr>
        </p:nvSpPr>
        <p:spPr/>
        <p:txBody>
          <a:bodyPr/>
          <a:lstStyle/>
          <a:p>
            <a:fld id="{4FD9D299-4BB1-214A-82B3-F948787CAF0A}" type="datetime1">
              <a:rPr lang="fr-FR" smtClean="0"/>
              <a:t>15/09/16</a:t>
            </a:fld>
            <a:endParaRPr lang="fr-FR" dirty="0"/>
          </a:p>
        </p:txBody>
      </p:sp>
    </p:spTree>
    <p:extLst>
      <p:ext uri="{BB962C8B-B14F-4D97-AF65-F5344CB8AC3E}">
        <p14:creationId xmlns:p14="http://schemas.microsoft.com/office/powerpoint/2010/main" val="310287285"/>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5.GENERATION PROCEDURALE DE CIEL</a:t>
            </a:r>
            <a:endParaRPr lang="fr-FR" dirty="0"/>
          </a:p>
        </p:txBody>
      </p:sp>
      <p:sp>
        <p:nvSpPr>
          <p:cNvPr id="3" name="Espace réservé du contenu 2"/>
          <p:cNvSpPr>
            <a:spLocks noGrp="1"/>
          </p:cNvSpPr>
          <p:nvPr>
            <p:ph idx="1"/>
          </p:nvPr>
        </p:nvSpPr>
        <p:spPr/>
        <p:txBody>
          <a:bodyPr>
            <a:normAutofit/>
          </a:bodyPr>
          <a:lstStyle/>
          <a:p>
            <a:r>
              <a:rPr lang="fr-FR" dirty="0"/>
              <a:t>Les étudiants présenteront les différentes techniques qui peuvent être utilisées pour générer </a:t>
            </a:r>
            <a:r>
              <a:rPr lang="fr-FR" dirty="0" err="1"/>
              <a:t>procéduralement</a:t>
            </a:r>
            <a:r>
              <a:rPr lang="fr-FR" dirty="0"/>
              <a:t> un ciel</a:t>
            </a:r>
            <a:r>
              <a:rPr lang="fr-FR" dirty="0" smtClean="0"/>
              <a:t>:</a:t>
            </a:r>
            <a:endParaRPr lang="fr-FR" dirty="0"/>
          </a:p>
          <a:p>
            <a:pPr marL="579438" lvl="1" indent="-179388">
              <a:buFont typeface="Arial" charset="0"/>
              <a:buChar char="•"/>
            </a:pPr>
            <a:r>
              <a:rPr lang="fr-FR" dirty="0"/>
              <a:t>Génération des textures</a:t>
            </a:r>
          </a:p>
          <a:p>
            <a:pPr marL="579438" lvl="1" indent="-179388">
              <a:buFont typeface="Arial" charset="0"/>
              <a:buChar char="•"/>
            </a:pPr>
            <a:r>
              <a:rPr lang="fr-FR" dirty="0"/>
              <a:t>Eclairage</a:t>
            </a:r>
          </a:p>
          <a:p>
            <a:pPr marL="579438" lvl="1" indent="-179388">
              <a:buFont typeface="Arial" charset="0"/>
              <a:buChar char="•"/>
            </a:pPr>
            <a:r>
              <a:rPr lang="fr-FR" dirty="0"/>
              <a:t>Animation</a:t>
            </a:r>
          </a:p>
          <a:p>
            <a:pPr>
              <a:buFont typeface="Arial" charset="0"/>
              <a:buChar char="•"/>
            </a:pPr>
            <a:endParaRPr lang="fr-FR" dirty="0"/>
          </a:p>
          <a:p>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37</a:t>
            </a:fld>
            <a:endParaRPr lang="fr-FR" dirty="0"/>
          </a:p>
        </p:txBody>
      </p:sp>
      <p:sp>
        <p:nvSpPr>
          <p:cNvPr id="6" name="Espace réservé de la date 5"/>
          <p:cNvSpPr>
            <a:spLocks noGrp="1"/>
          </p:cNvSpPr>
          <p:nvPr>
            <p:ph type="dt" sz="half" idx="2"/>
          </p:nvPr>
        </p:nvSpPr>
        <p:spPr/>
        <p:txBody>
          <a:bodyPr/>
          <a:lstStyle/>
          <a:p>
            <a:fld id="{D8D8174C-F09E-8744-AC0F-C906C34471B1}" type="datetime1">
              <a:rPr lang="fr-FR" smtClean="0"/>
              <a:t>15/09/16</a:t>
            </a:fld>
            <a:endParaRPr lang="fr-FR" dirty="0"/>
          </a:p>
        </p:txBody>
      </p:sp>
    </p:spTree>
    <p:extLst>
      <p:ext uri="{BB962C8B-B14F-4D97-AF65-F5344CB8AC3E}">
        <p14:creationId xmlns:p14="http://schemas.microsoft.com/office/powerpoint/2010/main" val="310287285"/>
      </p:ext>
    </p:extLst>
  </p:cSld>
  <p:clrMapOvr>
    <a:masterClrMapping/>
  </p:clrMapOvr>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6.CALCUL DES OMBRES</a:t>
            </a:r>
            <a:endParaRPr lang="fr-FR" dirty="0"/>
          </a:p>
        </p:txBody>
      </p:sp>
      <p:sp>
        <p:nvSpPr>
          <p:cNvPr id="3" name="Espace réservé du contenu 2"/>
          <p:cNvSpPr>
            <a:spLocks noGrp="1"/>
          </p:cNvSpPr>
          <p:nvPr>
            <p:ph idx="1"/>
          </p:nvPr>
        </p:nvSpPr>
        <p:spPr/>
        <p:txBody>
          <a:bodyPr>
            <a:normAutofit/>
          </a:bodyPr>
          <a:lstStyle/>
          <a:p>
            <a:r>
              <a:rPr lang="fr-FR" dirty="0"/>
              <a:t>La présentation dressera un inventaire des différentes méthodes de génération temps réel des ombres portées</a:t>
            </a:r>
            <a:r>
              <a:rPr lang="fr-FR" dirty="0" smtClean="0"/>
              <a:t>:</a:t>
            </a:r>
            <a:endParaRPr lang="fr-FR" dirty="0"/>
          </a:p>
          <a:p>
            <a:pPr lvl="1">
              <a:buFont typeface="Arial" pitchFamily="34" charset="0"/>
              <a:buChar char="•"/>
            </a:pPr>
            <a:r>
              <a:rPr lang="fr-FR" dirty="0"/>
              <a:t>Algorithmes existants (textures projetées, </a:t>
            </a:r>
            <a:r>
              <a:rPr lang="fr-FR" dirty="0" err="1"/>
              <a:t>shadow</a:t>
            </a:r>
            <a:r>
              <a:rPr lang="fr-FR" dirty="0"/>
              <a:t> volumes, </a:t>
            </a:r>
            <a:r>
              <a:rPr lang="fr-FR" dirty="0" err="1"/>
              <a:t>shadow</a:t>
            </a:r>
            <a:r>
              <a:rPr lang="fr-FR" dirty="0"/>
              <a:t> </a:t>
            </a:r>
            <a:r>
              <a:rPr lang="fr-FR" dirty="0" err="1"/>
              <a:t>mapping</a:t>
            </a:r>
            <a:r>
              <a:rPr lang="fr-FR" dirty="0"/>
              <a:t>, …)</a:t>
            </a:r>
          </a:p>
          <a:p>
            <a:pPr lvl="1">
              <a:buFont typeface="Arial" pitchFamily="34" charset="0"/>
              <a:buChar char="•"/>
            </a:pPr>
            <a:r>
              <a:rPr lang="fr-FR" dirty="0"/>
              <a:t>Avantages et limitations de chacun de ces algorithmes</a:t>
            </a:r>
          </a:p>
          <a:p>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38</a:t>
            </a:fld>
            <a:endParaRPr lang="fr-FR" dirty="0"/>
          </a:p>
        </p:txBody>
      </p:sp>
      <p:sp>
        <p:nvSpPr>
          <p:cNvPr id="6" name="Espace réservé de la date 5"/>
          <p:cNvSpPr>
            <a:spLocks noGrp="1"/>
          </p:cNvSpPr>
          <p:nvPr>
            <p:ph type="dt" sz="half" idx="2"/>
          </p:nvPr>
        </p:nvSpPr>
        <p:spPr/>
        <p:txBody>
          <a:bodyPr/>
          <a:lstStyle/>
          <a:p>
            <a:fld id="{7E0CF6C2-F7DB-9242-A515-1DA8F4BA03F9}" type="datetime1">
              <a:rPr lang="fr-FR" smtClean="0"/>
              <a:t>15/09/16</a:t>
            </a:fld>
            <a:endParaRPr lang="fr-FR" dirty="0"/>
          </a:p>
        </p:txBody>
      </p:sp>
    </p:spTree>
    <p:extLst>
      <p:ext uri="{BB962C8B-B14F-4D97-AF65-F5344CB8AC3E}">
        <p14:creationId xmlns:p14="http://schemas.microsoft.com/office/powerpoint/2010/main" val="310287285"/>
      </p:ext>
    </p:extLst>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7.EFFETS SPECIAUX</a:t>
            </a:r>
            <a:endParaRPr lang="fr-FR" dirty="0"/>
          </a:p>
        </p:txBody>
      </p:sp>
      <p:sp>
        <p:nvSpPr>
          <p:cNvPr id="3" name="Espace réservé du contenu 2"/>
          <p:cNvSpPr>
            <a:spLocks noGrp="1"/>
          </p:cNvSpPr>
          <p:nvPr>
            <p:ph idx="1"/>
          </p:nvPr>
        </p:nvSpPr>
        <p:spPr/>
        <p:txBody>
          <a:bodyPr>
            <a:normAutofit/>
          </a:bodyPr>
          <a:lstStyle/>
          <a:p>
            <a:r>
              <a:rPr lang="fr-FR" dirty="0"/>
              <a:t>La présentation devra présenter au moins une méthode de mise en œuvre (algorithme détaillé) pour CHACUN des effets spéciaux temps réel suivants, que l’on trouve actuellement dans la plupart des jeux modernes:</a:t>
            </a:r>
          </a:p>
          <a:p>
            <a:pPr lvl="1">
              <a:buFont typeface="Arial" pitchFamily="34" charset="0"/>
              <a:buChar char="•"/>
            </a:pPr>
            <a:r>
              <a:rPr lang="fr-FR" dirty="0"/>
              <a:t>Profondeur de champ (</a:t>
            </a:r>
            <a:r>
              <a:rPr lang="fr-FR" dirty="0" err="1"/>
              <a:t>Depth</a:t>
            </a:r>
            <a:r>
              <a:rPr lang="fr-FR" dirty="0"/>
              <a:t> Of Field)</a:t>
            </a:r>
          </a:p>
          <a:p>
            <a:pPr lvl="1">
              <a:buFont typeface="Arial" pitchFamily="34" charset="0"/>
              <a:buChar char="•"/>
            </a:pPr>
            <a:r>
              <a:rPr lang="fr-FR" dirty="0" err="1"/>
              <a:t>God</a:t>
            </a:r>
            <a:r>
              <a:rPr lang="fr-FR" dirty="0"/>
              <a:t> rays (light </a:t>
            </a:r>
            <a:r>
              <a:rPr lang="fr-FR" dirty="0" err="1"/>
              <a:t>scattering</a:t>
            </a:r>
            <a:r>
              <a:rPr lang="fr-FR" dirty="0"/>
              <a:t>)</a:t>
            </a:r>
          </a:p>
          <a:p>
            <a:pPr lvl="1">
              <a:buFont typeface="Arial" pitchFamily="34" charset="0"/>
              <a:buChar char="•"/>
            </a:pPr>
            <a:r>
              <a:rPr lang="fr-FR" dirty="0" err="1"/>
              <a:t>Glows</a:t>
            </a:r>
            <a:r>
              <a:rPr lang="fr-FR" dirty="0"/>
              <a:t> (blooming)</a:t>
            </a:r>
          </a:p>
          <a:p>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39</a:t>
            </a:fld>
            <a:endParaRPr lang="fr-FR" dirty="0"/>
          </a:p>
        </p:txBody>
      </p:sp>
      <p:sp>
        <p:nvSpPr>
          <p:cNvPr id="6" name="Espace réservé de la date 5"/>
          <p:cNvSpPr>
            <a:spLocks noGrp="1"/>
          </p:cNvSpPr>
          <p:nvPr>
            <p:ph type="dt" sz="half" idx="2"/>
          </p:nvPr>
        </p:nvSpPr>
        <p:spPr/>
        <p:txBody>
          <a:bodyPr/>
          <a:lstStyle/>
          <a:p>
            <a:fld id="{DACA869B-DE85-3044-9FB2-E6CFE7FEAB04}" type="datetime1">
              <a:rPr lang="fr-FR" smtClean="0"/>
              <a:t>15/09/16</a:t>
            </a:fld>
            <a:endParaRPr lang="fr-FR" dirty="0"/>
          </a:p>
        </p:txBody>
      </p:sp>
    </p:spTree>
    <p:extLst>
      <p:ext uri="{BB962C8B-B14F-4D97-AF65-F5344CB8AC3E}">
        <p14:creationId xmlns:p14="http://schemas.microsoft.com/office/powerpoint/2010/main" val="310287285"/>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FR" dirty="0"/>
          </a:p>
        </p:txBody>
      </p:sp>
      <p:sp>
        <p:nvSpPr>
          <p:cNvPr id="3" name="Espace réservé du contenu 2"/>
          <p:cNvSpPr>
            <a:spLocks noGrp="1"/>
          </p:cNvSpPr>
          <p:nvPr>
            <p:ph idx="1"/>
          </p:nvPr>
        </p:nvSpPr>
        <p:spPr/>
        <p:txBody>
          <a:bodyPr>
            <a:normAutofit fontScale="85000" lnSpcReduction="20000"/>
          </a:bodyPr>
          <a:lstStyle/>
          <a:p>
            <a:r>
              <a:rPr lang="fr-FR" dirty="0"/>
              <a:t>Moteurs dédiés: Les composants du moteur de jeu sont spécialisés pour un type de jeu précis: FPS, course, aventure, plateforme, RTS, etc...</a:t>
            </a:r>
          </a:p>
          <a:p>
            <a:r>
              <a:rPr lang="fr-FR" dirty="0" smtClean="0"/>
              <a:t>Moteurs généralistes:</a:t>
            </a:r>
            <a:r>
              <a:rPr lang="fr-FR" dirty="0"/>
              <a:t> </a:t>
            </a:r>
            <a:r>
              <a:rPr lang="fr-FR" dirty="0" smtClean="0"/>
              <a:t>Les </a:t>
            </a:r>
            <a:r>
              <a:rPr lang="fr-FR" dirty="0"/>
              <a:t>composants fournissent tous les services utiles pour la mise en œuvre de virtuellement n'importe quel type de jeu (c'est la tendance des moteurs </a:t>
            </a:r>
            <a:r>
              <a:rPr lang="fr-FR" dirty="0" err="1"/>
              <a:t>third</a:t>
            </a:r>
            <a:r>
              <a:rPr lang="fr-FR" dirty="0"/>
              <a:t> party : </a:t>
            </a:r>
            <a:r>
              <a:rPr lang="fr-FR" dirty="0" err="1"/>
              <a:t>Renderware</a:t>
            </a:r>
            <a:r>
              <a:rPr lang="fr-FR" dirty="0"/>
              <a:t>, </a:t>
            </a:r>
            <a:r>
              <a:rPr lang="fr-FR" dirty="0" err="1"/>
              <a:t>Unreal</a:t>
            </a:r>
            <a:r>
              <a:rPr lang="fr-FR" dirty="0"/>
              <a:t> </a:t>
            </a:r>
            <a:r>
              <a:rPr lang="fr-FR" dirty="0" err="1"/>
              <a:t>Engine</a:t>
            </a:r>
            <a:r>
              <a:rPr lang="fr-FR" dirty="0"/>
              <a:t>, </a:t>
            </a:r>
            <a:r>
              <a:rPr lang="fr-FR" dirty="0" err="1"/>
              <a:t>Unity</a:t>
            </a:r>
            <a:r>
              <a:rPr lang="fr-FR" dirty="0"/>
              <a:t>, Ogre, etc...</a:t>
            </a:r>
            <a:r>
              <a:rPr lang="fr-FR" dirty="0" smtClean="0"/>
              <a:t>)</a:t>
            </a:r>
            <a:endParaRPr lang="fr-FR" b="1" dirty="0" smtClean="0"/>
          </a:p>
          <a:p>
            <a:r>
              <a:rPr lang="fr-FR" b="1" dirty="0" smtClean="0"/>
              <a:t>NB</a:t>
            </a:r>
            <a:r>
              <a:rPr lang="fr-FR" b="1" dirty="0"/>
              <a:t>: </a:t>
            </a:r>
            <a:r>
              <a:rPr lang="fr-FR" i="1" dirty="0"/>
              <a:t>Dans le cadre de cette présentation, nous nous intéresserons principalement à la mise en place d'un </a:t>
            </a:r>
            <a:r>
              <a:rPr lang="fr-FR" i="1" dirty="0" err="1"/>
              <a:t>framework</a:t>
            </a:r>
            <a:r>
              <a:rPr lang="fr-FR" i="1" dirty="0"/>
              <a:t> qui pourrait servir de base commune tant à un moteur généraliste que dédié. Les spécificités techniques de chaque catégorie de jeu ne seront donc pas ou peu abordées.</a:t>
            </a:r>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4</a:t>
            </a:fld>
            <a:endParaRPr lang="fr-FR" dirty="0"/>
          </a:p>
        </p:txBody>
      </p:sp>
      <p:sp>
        <p:nvSpPr>
          <p:cNvPr id="6" name="Espace réservé de la date 5"/>
          <p:cNvSpPr>
            <a:spLocks noGrp="1"/>
          </p:cNvSpPr>
          <p:nvPr>
            <p:ph type="dt" sz="half" idx="2"/>
          </p:nvPr>
        </p:nvSpPr>
        <p:spPr/>
        <p:txBody>
          <a:bodyPr/>
          <a:lstStyle/>
          <a:p>
            <a:fld id="{19219F52-B315-D541-8E69-A2A3192B14B5}" type="datetime1">
              <a:rPr lang="fr-FR" smtClean="0"/>
              <a:t>15/09/16</a:t>
            </a:fld>
            <a:endParaRPr lang="fr-FR" dirty="0"/>
          </a:p>
        </p:txBody>
      </p:sp>
    </p:spTree>
    <p:extLst>
      <p:ext uri="{BB962C8B-B14F-4D97-AF65-F5344CB8AC3E}">
        <p14:creationId xmlns:p14="http://schemas.microsoft.com/office/powerpoint/2010/main" val="1481470404"/>
      </p:ext>
    </p:extLst>
  </p:cSld>
  <p:clrMapOvr>
    <a:masterClrMapping/>
  </p:clrMapOvr>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8.ECLAIRAGE</a:t>
            </a:r>
            <a:endParaRPr lang="fr-FR" dirty="0"/>
          </a:p>
        </p:txBody>
      </p:sp>
      <p:sp>
        <p:nvSpPr>
          <p:cNvPr id="3" name="Espace réservé du contenu 2"/>
          <p:cNvSpPr>
            <a:spLocks noGrp="1"/>
          </p:cNvSpPr>
          <p:nvPr>
            <p:ph idx="1"/>
          </p:nvPr>
        </p:nvSpPr>
        <p:spPr/>
        <p:txBody>
          <a:bodyPr>
            <a:normAutofit/>
          </a:bodyPr>
          <a:lstStyle/>
          <a:p>
            <a:r>
              <a:rPr lang="fr-FR" dirty="0"/>
              <a:t>L’étude présentera une comparaison, en indiquant clairement le fonctionnement et les limites des méthodes de calcul d’éclairage suivantes, dans le cadre d’une utilisation pour les jeux vidéos:</a:t>
            </a:r>
          </a:p>
          <a:p>
            <a:pPr lvl="1">
              <a:buFont typeface="Arial" pitchFamily="34" charset="0"/>
              <a:buChar char="•"/>
            </a:pPr>
            <a:r>
              <a:rPr lang="fr-FR" dirty="0"/>
              <a:t>Light </a:t>
            </a:r>
            <a:r>
              <a:rPr lang="fr-FR" dirty="0" err="1"/>
              <a:t>maps</a:t>
            </a:r>
            <a:endParaRPr lang="fr-FR" dirty="0"/>
          </a:p>
          <a:p>
            <a:pPr lvl="1">
              <a:buFont typeface="Arial" pitchFamily="34" charset="0"/>
              <a:buChar char="•"/>
            </a:pPr>
            <a:r>
              <a:rPr lang="fr-FR" dirty="0"/>
              <a:t>Photon </a:t>
            </a:r>
            <a:r>
              <a:rPr lang="fr-FR" dirty="0" err="1"/>
              <a:t>maps</a:t>
            </a:r>
            <a:endParaRPr lang="fr-FR" dirty="0"/>
          </a:p>
          <a:p>
            <a:r>
              <a:rPr lang="fr-FR" dirty="0"/>
              <a:t>L’exposé devra présenter des algorithmes détaillés.</a:t>
            </a:r>
          </a:p>
          <a:p>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40</a:t>
            </a:fld>
            <a:endParaRPr lang="fr-FR" dirty="0"/>
          </a:p>
        </p:txBody>
      </p:sp>
      <p:sp>
        <p:nvSpPr>
          <p:cNvPr id="6" name="Espace réservé de la date 5"/>
          <p:cNvSpPr>
            <a:spLocks noGrp="1"/>
          </p:cNvSpPr>
          <p:nvPr>
            <p:ph type="dt" sz="half" idx="2"/>
          </p:nvPr>
        </p:nvSpPr>
        <p:spPr/>
        <p:txBody>
          <a:bodyPr/>
          <a:lstStyle/>
          <a:p>
            <a:fld id="{01AAD318-E29D-5344-B6A2-90AF8776DF6C}" type="datetime1">
              <a:rPr lang="fr-FR" smtClean="0"/>
              <a:t>15/09/16</a:t>
            </a:fld>
            <a:endParaRPr lang="fr-FR" dirty="0"/>
          </a:p>
        </p:txBody>
      </p:sp>
    </p:spTree>
    <p:extLst>
      <p:ext uri="{BB962C8B-B14F-4D97-AF65-F5344CB8AC3E}">
        <p14:creationId xmlns:p14="http://schemas.microsoft.com/office/powerpoint/2010/main" val="310287285"/>
      </p:ext>
    </p:extLst>
  </p:cSld>
  <p:clrMapOvr>
    <a:masterClrMapping/>
  </p:clrMapOvr>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9.High </a:t>
            </a:r>
            <a:r>
              <a:rPr lang="fr-FR" dirty="0" err="1" smtClean="0"/>
              <a:t>Dynamic</a:t>
            </a:r>
            <a:r>
              <a:rPr lang="fr-FR" dirty="0" smtClean="0"/>
              <a:t> Range</a:t>
            </a:r>
            <a:endParaRPr lang="fr-FR" dirty="0"/>
          </a:p>
        </p:txBody>
      </p:sp>
      <p:sp>
        <p:nvSpPr>
          <p:cNvPr id="3" name="Espace réservé du contenu 2"/>
          <p:cNvSpPr>
            <a:spLocks noGrp="1"/>
          </p:cNvSpPr>
          <p:nvPr>
            <p:ph idx="1"/>
          </p:nvPr>
        </p:nvSpPr>
        <p:spPr/>
        <p:txBody>
          <a:bodyPr>
            <a:normAutofit/>
          </a:bodyPr>
          <a:lstStyle/>
          <a:p>
            <a:r>
              <a:rPr lang="fr-FR" dirty="0"/>
              <a:t>L’étude devra décrire le fonctionnement et les cas d’utilisation d’images de type HDR dans le domaine du jeu vidéo:</a:t>
            </a:r>
          </a:p>
          <a:p>
            <a:pPr lvl="1">
              <a:buFont typeface="Arial" charset="0"/>
              <a:buChar char="•"/>
            </a:pPr>
            <a:r>
              <a:rPr lang="fr-FR" dirty="0"/>
              <a:t>Effets spéciaux</a:t>
            </a:r>
          </a:p>
          <a:p>
            <a:pPr lvl="1">
              <a:buFont typeface="Arial" charset="0"/>
              <a:buChar char="•"/>
            </a:pPr>
            <a:r>
              <a:rPr lang="fr-FR" dirty="0"/>
              <a:t>Eclairage</a:t>
            </a:r>
          </a:p>
          <a:p>
            <a:pPr lvl="1">
              <a:buFont typeface="Arial" charset="0"/>
              <a:buChar char="•"/>
            </a:pPr>
            <a:r>
              <a:rPr lang="fr-FR" dirty="0" err="1"/>
              <a:t>Tone</a:t>
            </a:r>
            <a:r>
              <a:rPr lang="fr-FR" dirty="0"/>
              <a:t> </a:t>
            </a:r>
            <a:r>
              <a:rPr lang="fr-FR" dirty="0" err="1" smtClean="0"/>
              <a:t>mapping</a:t>
            </a:r>
            <a:endParaRPr lang="fr-FR" dirty="0"/>
          </a:p>
          <a:p>
            <a:r>
              <a:rPr lang="fr-FR" dirty="0"/>
              <a:t>Les étudiants présenteront 1 ou 2 algorithmes mettant en avant des images HDR.</a:t>
            </a:r>
          </a:p>
          <a:p>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41</a:t>
            </a:fld>
            <a:endParaRPr lang="fr-FR" dirty="0"/>
          </a:p>
        </p:txBody>
      </p:sp>
      <p:sp>
        <p:nvSpPr>
          <p:cNvPr id="6" name="Espace réservé de la date 5"/>
          <p:cNvSpPr>
            <a:spLocks noGrp="1"/>
          </p:cNvSpPr>
          <p:nvPr>
            <p:ph type="dt" sz="half" idx="2"/>
          </p:nvPr>
        </p:nvSpPr>
        <p:spPr/>
        <p:txBody>
          <a:bodyPr/>
          <a:lstStyle/>
          <a:p>
            <a:fld id="{7CB8B034-3BA7-014A-BEFE-CD0F87AE390C}" type="datetime1">
              <a:rPr lang="fr-FR" smtClean="0"/>
              <a:t>15/09/16</a:t>
            </a:fld>
            <a:endParaRPr lang="fr-FR" dirty="0"/>
          </a:p>
        </p:txBody>
      </p:sp>
    </p:spTree>
    <p:extLst>
      <p:ext uri="{BB962C8B-B14F-4D97-AF65-F5344CB8AC3E}">
        <p14:creationId xmlns:p14="http://schemas.microsoft.com/office/powerpoint/2010/main" val="310287285"/>
      </p:ext>
    </p:extLst>
  </p:cSld>
  <p:clrMapOvr>
    <a:masterClrMapping/>
  </p:clrMapOvr>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10.SIMULATION DE FOULE</a:t>
            </a:r>
            <a:endParaRPr lang="fr-FR" dirty="0"/>
          </a:p>
        </p:txBody>
      </p:sp>
      <p:sp>
        <p:nvSpPr>
          <p:cNvPr id="3" name="Espace réservé du contenu 2"/>
          <p:cNvSpPr>
            <a:spLocks noGrp="1"/>
          </p:cNvSpPr>
          <p:nvPr>
            <p:ph idx="1"/>
          </p:nvPr>
        </p:nvSpPr>
        <p:spPr/>
        <p:txBody>
          <a:bodyPr>
            <a:normAutofit/>
          </a:bodyPr>
          <a:lstStyle/>
          <a:p>
            <a:r>
              <a:rPr lang="fr-FR" dirty="0"/>
              <a:t>L’étude devra détailler les méthodes de fonctionnement d’une simulation de foule:</a:t>
            </a:r>
          </a:p>
          <a:p>
            <a:pPr lvl="1">
              <a:buFont typeface="Arial" pitchFamily="34" charset="0"/>
              <a:buChar char="•"/>
            </a:pPr>
            <a:r>
              <a:rPr lang="fr-FR" dirty="0" err="1" smtClean="0"/>
              <a:t>Flocking</a:t>
            </a:r>
            <a:endParaRPr lang="fr-FR" dirty="0"/>
          </a:p>
          <a:p>
            <a:pPr lvl="1">
              <a:buFont typeface="Arial" pitchFamily="34" charset="0"/>
              <a:buChar char="•"/>
            </a:pPr>
            <a:r>
              <a:rPr lang="fr-FR" dirty="0"/>
              <a:t>Approches multi-échelles</a:t>
            </a:r>
          </a:p>
          <a:p>
            <a:pPr lvl="1">
              <a:buFont typeface="Arial" pitchFamily="34" charset="0"/>
              <a:buChar char="•"/>
            </a:pPr>
            <a:r>
              <a:rPr lang="fr-FR" dirty="0"/>
              <a:t>Agents</a:t>
            </a:r>
          </a:p>
          <a:p>
            <a:r>
              <a:rPr lang="fr-FR" dirty="0" smtClean="0"/>
              <a:t>La </a:t>
            </a:r>
            <a:r>
              <a:rPr lang="fr-FR" dirty="0"/>
              <a:t>présentation conclura sur les usages possibles et les limitations dans le contexte du jeu vidéo</a:t>
            </a:r>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42</a:t>
            </a:fld>
            <a:endParaRPr lang="fr-FR" dirty="0"/>
          </a:p>
        </p:txBody>
      </p:sp>
      <p:sp>
        <p:nvSpPr>
          <p:cNvPr id="6" name="Espace réservé de la date 5"/>
          <p:cNvSpPr>
            <a:spLocks noGrp="1"/>
          </p:cNvSpPr>
          <p:nvPr>
            <p:ph type="dt" sz="half" idx="2"/>
          </p:nvPr>
        </p:nvSpPr>
        <p:spPr/>
        <p:txBody>
          <a:bodyPr/>
          <a:lstStyle/>
          <a:p>
            <a:fld id="{3C9137C9-AC73-964C-8D71-92D9EE442944}" type="datetime1">
              <a:rPr lang="fr-FR" smtClean="0"/>
              <a:t>15/09/16</a:t>
            </a:fld>
            <a:endParaRPr lang="fr-FR" dirty="0"/>
          </a:p>
        </p:txBody>
      </p:sp>
    </p:spTree>
    <p:extLst>
      <p:ext uri="{BB962C8B-B14F-4D97-AF65-F5344CB8AC3E}">
        <p14:creationId xmlns:p14="http://schemas.microsoft.com/office/powerpoint/2010/main" val="1879062415"/>
      </p:ext>
    </p:extLst>
  </p:cSld>
  <p:clrMapOvr>
    <a:masterClrMapping/>
  </p:clrMapOvr>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MINI PROJETS DE PROGRAMMATION</a:t>
            </a:r>
            <a:endParaRPr lang="fr-FR" dirty="0"/>
          </a:p>
        </p:txBody>
      </p:sp>
      <p:sp>
        <p:nvSpPr>
          <p:cNvPr id="3" name="Espace réservé du contenu 2"/>
          <p:cNvSpPr>
            <a:spLocks noGrp="1"/>
          </p:cNvSpPr>
          <p:nvPr>
            <p:ph idx="1"/>
          </p:nvPr>
        </p:nvSpPr>
        <p:spPr/>
        <p:txBody>
          <a:bodyPr>
            <a:normAutofit/>
          </a:bodyPr>
          <a:lstStyle/>
          <a:p>
            <a:pPr marL="457200" indent="-457200">
              <a:buFont typeface="Arial" pitchFamily="34" charset="0"/>
              <a:buChar char="•"/>
            </a:pPr>
            <a:r>
              <a:rPr lang="fr-FR" sz="2900" dirty="0">
                <a:solidFill>
                  <a:srgbClr val="000000"/>
                </a:solidFill>
                <a:cs typeface="Calibri"/>
              </a:rPr>
              <a:t>Former des binômes, et choisir un </a:t>
            </a:r>
            <a:r>
              <a:rPr lang="fr-FR" sz="2900" dirty="0" smtClean="0">
                <a:solidFill>
                  <a:srgbClr val="000000"/>
                </a:solidFill>
                <a:cs typeface="Calibri"/>
              </a:rPr>
              <a:t>sujet</a:t>
            </a:r>
            <a:endParaRPr lang="fr-FR" sz="2900" dirty="0">
              <a:solidFill>
                <a:srgbClr val="000000"/>
              </a:solidFill>
              <a:cs typeface="Calibri"/>
            </a:endParaRPr>
          </a:p>
          <a:p>
            <a:pPr marL="457200" indent="-457200">
              <a:buFont typeface="Arial" pitchFamily="34" charset="0"/>
              <a:buChar char="•"/>
            </a:pPr>
            <a:r>
              <a:rPr lang="fr-FR" sz="2900" dirty="0" smtClean="0">
                <a:solidFill>
                  <a:srgbClr val="000000"/>
                </a:solidFill>
                <a:cs typeface="Calibri"/>
              </a:rPr>
              <a:t>Le </a:t>
            </a:r>
            <a:r>
              <a:rPr lang="fr-FR" sz="2900" dirty="0">
                <a:solidFill>
                  <a:srgbClr val="000000"/>
                </a:solidFill>
                <a:cs typeface="Calibri"/>
              </a:rPr>
              <a:t>sujet fera l’objet d’une présentation orale :</a:t>
            </a:r>
          </a:p>
          <a:p>
            <a:pPr marL="857250" lvl="1" indent="-457200">
              <a:buFont typeface="Arial" pitchFamily="34" charset="0"/>
              <a:buChar char="•"/>
            </a:pPr>
            <a:r>
              <a:rPr lang="fr-FR" sz="2500" dirty="0">
                <a:solidFill>
                  <a:srgbClr val="000000"/>
                </a:solidFill>
                <a:cs typeface="Calibri"/>
              </a:rPr>
              <a:t>15 minutes de présentation (avec </a:t>
            </a:r>
            <a:r>
              <a:rPr lang="fr-FR" sz="2500" dirty="0" err="1">
                <a:solidFill>
                  <a:srgbClr val="000000"/>
                </a:solidFill>
                <a:cs typeface="Calibri"/>
              </a:rPr>
              <a:t>Slides</a:t>
            </a:r>
            <a:r>
              <a:rPr lang="fr-FR" sz="2500" dirty="0">
                <a:solidFill>
                  <a:srgbClr val="000000"/>
                </a:solidFill>
                <a:cs typeface="Calibri"/>
              </a:rPr>
              <a:t>)</a:t>
            </a:r>
          </a:p>
          <a:p>
            <a:pPr marL="857250" lvl="1" indent="-457200">
              <a:buFont typeface="Arial" pitchFamily="34" charset="0"/>
              <a:buChar char="•"/>
            </a:pPr>
            <a:r>
              <a:rPr lang="fr-FR" sz="2500" dirty="0">
                <a:solidFill>
                  <a:srgbClr val="000000"/>
                </a:solidFill>
                <a:cs typeface="Calibri"/>
              </a:rPr>
              <a:t>5 minutes de </a:t>
            </a:r>
            <a:r>
              <a:rPr lang="fr-FR" sz="2500" dirty="0" smtClean="0">
                <a:solidFill>
                  <a:srgbClr val="000000"/>
                </a:solidFill>
                <a:cs typeface="Calibri"/>
              </a:rPr>
              <a:t>démonstration</a:t>
            </a:r>
          </a:p>
          <a:p>
            <a:pPr marL="857250" lvl="1" indent="-457200">
              <a:buFont typeface="Arial" pitchFamily="34" charset="0"/>
              <a:buChar char="•"/>
            </a:pPr>
            <a:r>
              <a:rPr lang="fr-FR" sz="2500" dirty="0" smtClean="0">
                <a:solidFill>
                  <a:srgbClr val="000000"/>
                </a:solidFill>
                <a:cs typeface="Calibri"/>
              </a:rPr>
              <a:t>10 minutes de questions et réponses</a:t>
            </a:r>
            <a:endParaRPr lang="fr-FR" sz="2500" dirty="0">
              <a:solidFill>
                <a:srgbClr val="000000"/>
              </a:solidFill>
              <a:cs typeface="Calibri"/>
            </a:endParaRPr>
          </a:p>
          <a:p>
            <a:pPr marL="457200" indent="-457200">
              <a:buFont typeface="Arial" pitchFamily="34" charset="0"/>
              <a:buChar char="•"/>
            </a:pPr>
            <a:r>
              <a:rPr lang="fr-FR" sz="2900" dirty="0" smtClean="0">
                <a:solidFill>
                  <a:srgbClr val="000000"/>
                </a:solidFill>
                <a:cs typeface="Calibri"/>
              </a:rPr>
              <a:t>Travail </a:t>
            </a:r>
            <a:r>
              <a:rPr lang="fr-FR" sz="2900" dirty="0">
                <a:solidFill>
                  <a:srgbClr val="000000"/>
                </a:solidFill>
                <a:cs typeface="Calibri"/>
              </a:rPr>
              <a:t>à rendre :</a:t>
            </a:r>
          </a:p>
          <a:p>
            <a:pPr marL="857250" lvl="1" indent="-457200">
              <a:buFont typeface="Arial" pitchFamily="34" charset="0"/>
              <a:buChar char="•"/>
            </a:pPr>
            <a:r>
              <a:rPr lang="fr-FR" sz="2500" dirty="0" smtClean="0">
                <a:solidFill>
                  <a:srgbClr val="000000"/>
                </a:solidFill>
                <a:cs typeface="Calibri"/>
              </a:rPr>
              <a:t>Le </a:t>
            </a:r>
            <a:r>
              <a:rPr lang="fr-FR" sz="2500" dirty="0">
                <a:solidFill>
                  <a:srgbClr val="000000"/>
                </a:solidFill>
                <a:cs typeface="Calibri"/>
              </a:rPr>
              <a:t>code source (compilable</a:t>
            </a:r>
            <a:r>
              <a:rPr lang="fr-FR" sz="2500" dirty="0" smtClean="0">
                <a:solidFill>
                  <a:srgbClr val="000000"/>
                </a:solidFill>
                <a:cs typeface="Calibri"/>
              </a:rPr>
              <a:t>)</a:t>
            </a:r>
          </a:p>
          <a:p>
            <a:pPr marL="857250" lvl="1" indent="-457200">
              <a:buFont typeface="Arial" pitchFamily="34" charset="0"/>
              <a:buChar char="•"/>
            </a:pPr>
            <a:r>
              <a:rPr lang="fr-FR" sz="2500" dirty="0">
                <a:solidFill>
                  <a:srgbClr val="000000"/>
                </a:solidFill>
                <a:cs typeface="Calibri"/>
              </a:rPr>
              <a:t>Une documentation de quelques pages</a:t>
            </a:r>
            <a:endParaRPr lang="fr-FR" sz="2400" dirty="0"/>
          </a:p>
          <a:p>
            <a:pPr marL="857250" lvl="1" indent="-457200">
              <a:buFont typeface="Arial" pitchFamily="34" charset="0"/>
              <a:buChar char="•"/>
            </a:pPr>
            <a:r>
              <a:rPr lang="fr-FR" sz="2500" dirty="0">
                <a:solidFill>
                  <a:srgbClr val="000000"/>
                </a:solidFill>
                <a:cs typeface="Calibri"/>
              </a:rPr>
              <a:t>La </a:t>
            </a:r>
            <a:r>
              <a:rPr lang="fr-FR" sz="2500" dirty="0" smtClean="0">
                <a:solidFill>
                  <a:srgbClr val="000000"/>
                </a:solidFill>
                <a:cs typeface="Calibri"/>
              </a:rPr>
              <a:t>présentation</a:t>
            </a:r>
            <a:endParaRPr lang="fr-FR" sz="2500" dirty="0">
              <a:solidFill>
                <a:srgbClr val="000000"/>
              </a:solidFill>
              <a:cs typeface="Calibri"/>
            </a:endParaRPr>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43</a:t>
            </a:fld>
            <a:endParaRPr lang="fr-FR" dirty="0"/>
          </a:p>
        </p:txBody>
      </p:sp>
      <p:sp>
        <p:nvSpPr>
          <p:cNvPr id="6" name="Espace réservé de la date 5"/>
          <p:cNvSpPr>
            <a:spLocks noGrp="1"/>
          </p:cNvSpPr>
          <p:nvPr>
            <p:ph type="dt" sz="half" idx="2"/>
          </p:nvPr>
        </p:nvSpPr>
        <p:spPr/>
        <p:txBody>
          <a:bodyPr/>
          <a:lstStyle/>
          <a:p>
            <a:fld id="{0ACFAFA7-CBE0-4842-B26E-17D376066BA3}" type="datetime1">
              <a:rPr lang="fr-FR" smtClean="0"/>
              <a:t>15/09/16</a:t>
            </a:fld>
            <a:endParaRPr lang="fr-FR" dirty="0"/>
          </a:p>
        </p:txBody>
      </p:sp>
    </p:spTree>
    <p:extLst>
      <p:ext uri="{BB962C8B-B14F-4D97-AF65-F5344CB8AC3E}">
        <p14:creationId xmlns:p14="http://schemas.microsoft.com/office/powerpoint/2010/main" val="1234157699"/>
      </p:ext>
    </p:extLst>
  </p:cSld>
  <p:clrMapOvr>
    <a:masterClrMapping/>
  </p:clrMapOvr>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1.GENERATEUR DECHÂTEAU FORT</a:t>
            </a:r>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44</a:t>
            </a:fld>
            <a:endParaRPr lang="fr-FR" dirty="0"/>
          </a:p>
        </p:txBody>
      </p:sp>
      <p:sp>
        <p:nvSpPr>
          <p:cNvPr id="6" name="Espace réservé de la date 5"/>
          <p:cNvSpPr>
            <a:spLocks noGrp="1"/>
          </p:cNvSpPr>
          <p:nvPr>
            <p:ph type="dt" sz="half" idx="2"/>
          </p:nvPr>
        </p:nvSpPr>
        <p:spPr/>
        <p:txBody>
          <a:bodyPr/>
          <a:lstStyle/>
          <a:p>
            <a:fld id="{D3862029-0846-2C43-B379-8158F81482F4}" type="datetime1">
              <a:rPr lang="fr-FR" smtClean="0"/>
              <a:t>15/09/16</a:t>
            </a:fld>
            <a:endParaRPr lang="fr-FR" dirty="0"/>
          </a:p>
        </p:txBody>
      </p:sp>
      <p:sp>
        <p:nvSpPr>
          <p:cNvPr id="8" name="TextBox 11"/>
          <p:cNvSpPr txBox="1"/>
          <p:nvPr/>
        </p:nvSpPr>
        <p:spPr>
          <a:xfrm>
            <a:off x="251520" y="1256192"/>
            <a:ext cx="4675868" cy="4708981"/>
          </a:xfrm>
          <a:prstGeom prst="rect">
            <a:avLst/>
          </a:prstGeom>
          <a:noFill/>
          <a:effectLst/>
        </p:spPr>
        <p:txBody>
          <a:bodyPr wrap="square" rtlCol="0">
            <a:spAutoFit/>
          </a:bodyPr>
          <a:lstStyle/>
          <a:p>
            <a:r>
              <a:rPr lang="fr-FR" sz="2000" dirty="0" smtClean="0">
                <a:solidFill>
                  <a:srgbClr val="000000"/>
                </a:solidFill>
                <a:latin typeface="Calibri"/>
                <a:cs typeface="Calibri"/>
              </a:rPr>
              <a:t>Le projet s’attachera à la génération procédurale de modèles 3D représentant des châteaux-forts, en se basant sur une étude préliminaire des caractéristiques architecturales de telles bâtisses.</a:t>
            </a:r>
          </a:p>
          <a:p>
            <a:endParaRPr lang="fr-FR" sz="2000" dirty="0">
              <a:solidFill>
                <a:srgbClr val="000000"/>
              </a:solidFill>
              <a:latin typeface="Calibri"/>
              <a:cs typeface="Calibri"/>
            </a:endParaRPr>
          </a:p>
          <a:p>
            <a:r>
              <a:rPr lang="fr-FR" sz="2000" dirty="0" smtClean="0">
                <a:solidFill>
                  <a:srgbClr val="000000"/>
                </a:solidFill>
                <a:latin typeface="Calibri"/>
                <a:cs typeface="Calibri"/>
              </a:rPr>
              <a:t>Le projet devra implémenter:</a:t>
            </a:r>
          </a:p>
          <a:p>
            <a:pPr marL="342900" indent="-342900">
              <a:buFont typeface="Arial" pitchFamily="34" charset="0"/>
              <a:buChar char="•"/>
            </a:pPr>
            <a:r>
              <a:rPr lang="fr-FR" sz="2000" dirty="0" smtClean="0">
                <a:solidFill>
                  <a:srgbClr val="000000"/>
                </a:solidFill>
                <a:latin typeface="Calibri"/>
                <a:cs typeface="Calibri"/>
              </a:rPr>
              <a:t>La génération aléatoire du modèle 3D en fonction de divers paramètres (à définir suite à l’étude architecturale)</a:t>
            </a:r>
          </a:p>
          <a:p>
            <a:pPr marL="342900" indent="-342900">
              <a:buFont typeface="Arial" pitchFamily="34" charset="0"/>
              <a:buChar char="•"/>
            </a:pPr>
            <a:r>
              <a:rPr lang="fr-FR" sz="2000" dirty="0" smtClean="0">
                <a:solidFill>
                  <a:srgbClr val="000000"/>
                </a:solidFill>
                <a:latin typeface="Calibri"/>
                <a:cs typeface="Calibri"/>
              </a:rPr>
              <a:t>La visualisation du modèle 3D</a:t>
            </a:r>
          </a:p>
          <a:p>
            <a:pPr marL="342900" indent="-342900">
              <a:buFont typeface="Arial" pitchFamily="34" charset="0"/>
              <a:buChar char="•"/>
            </a:pPr>
            <a:r>
              <a:rPr lang="fr-FR" sz="2000" dirty="0" smtClean="0">
                <a:solidFill>
                  <a:srgbClr val="000000"/>
                </a:solidFill>
                <a:latin typeface="Calibri"/>
                <a:cs typeface="Calibri"/>
              </a:rPr>
              <a:t>Bonus :</a:t>
            </a:r>
          </a:p>
          <a:p>
            <a:pPr marL="800100" lvl="1" indent="-342900">
              <a:buFont typeface="Arial" pitchFamily="34" charset="0"/>
              <a:buChar char="•"/>
            </a:pPr>
            <a:r>
              <a:rPr lang="fr-FR" sz="2000" dirty="0" smtClean="0">
                <a:solidFill>
                  <a:srgbClr val="000000"/>
                </a:solidFill>
                <a:latin typeface="Calibri"/>
                <a:cs typeface="Calibri"/>
              </a:rPr>
              <a:t>Texturer le château</a:t>
            </a:r>
          </a:p>
          <a:p>
            <a:pPr marL="800100" lvl="1" indent="-342900">
              <a:buFont typeface="Arial" pitchFamily="34" charset="0"/>
              <a:buChar char="•"/>
            </a:pPr>
            <a:r>
              <a:rPr lang="fr-FR" sz="2000" dirty="0" smtClean="0">
                <a:solidFill>
                  <a:srgbClr val="000000"/>
                </a:solidFill>
                <a:latin typeface="Calibri"/>
                <a:cs typeface="Calibri"/>
              </a:rPr>
              <a:t>Générer les textures</a:t>
            </a:r>
          </a:p>
          <a:p>
            <a:pPr marL="800100" lvl="1" indent="-342900">
              <a:buFont typeface="Arial" pitchFamily="34" charset="0"/>
              <a:buChar char="•"/>
            </a:pPr>
            <a:r>
              <a:rPr lang="fr-FR" sz="2000" dirty="0" smtClean="0">
                <a:solidFill>
                  <a:srgbClr val="000000"/>
                </a:solidFill>
                <a:latin typeface="Calibri"/>
                <a:cs typeface="Calibri"/>
              </a:rPr>
              <a:t>Animer le Château</a:t>
            </a:r>
          </a:p>
        </p:txBody>
      </p:sp>
      <p:pic>
        <p:nvPicPr>
          <p:cNvPr id="9" name="Picture 2" descr="http://sketchup.google.com/3dwarehouse/download?mid=6bd47c9d1c0fbd781cef76e3b2465218&amp;rtyp=lt&amp;ctyp=other&amp;ts=1202486695000"/>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13102" y="4005064"/>
            <a:ext cx="3745148" cy="244371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4" descr="http://www.casteland.com/images/chateau/cgaillard/cgaillard450x300.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13102" y="1206423"/>
            <a:ext cx="3745148" cy="24967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30065358"/>
      </p:ext>
    </p:extLst>
  </p:cSld>
  <p:clrMapOvr>
    <a:masterClrMapping/>
  </p:clrMapOvr>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2.GENERATEUR DE TERRAIN</a:t>
            </a:r>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45</a:t>
            </a:fld>
            <a:endParaRPr lang="fr-FR" dirty="0"/>
          </a:p>
        </p:txBody>
      </p:sp>
      <p:sp>
        <p:nvSpPr>
          <p:cNvPr id="6" name="Espace réservé de la date 5"/>
          <p:cNvSpPr>
            <a:spLocks noGrp="1"/>
          </p:cNvSpPr>
          <p:nvPr>
            <p:ph type="dt" sz="half" idx="2"/>
          </p:nvPr>
        </p:nvSpPr>
        <p:spPr/>
        <p:txBody>
          <a:bodyPr/>
          <a:lstStyle/>
          <a:p>
            <a:fld id="{8D980857-0CE0-7448-B4E5-FBB19766D9E9}" type="datetime1">
              <a:rPr lang="fr-FR" smtClean="0"/>
              <a:t>15/09/16</a:t>
            </a:fld>
            <a:endParaRPr lang="fr-FR" dirty="0"/>
          </a:p>
        </p:txBody>
      </p:sp>
      <p:sp>
        <p:nvSpPr>
          <p:cNvPr id="7" name="TextBox 11"/>
          <p:cNvSpPr txBox="1"/>
          <p:nvPr/>
        </p:nvSpPr>
        <p:spPr>
          <a:xfrm>
            <a:off x="4193057" y="1195338"/>
            <a:ext cx="4675868" cy="5632311"/>
          </a:xfrm>
          <a:prstGeom prst="rect">
            <a:avLst/>
          </a:prstGeom>
          <a:noFill/>
          <a:effectLst/>
        </p:spPr>
        <p:txBody>
          <a:bodyPr wrap="square" rtlCol="0">
            <a:spAutoFit/>
          </a:bodyPr>
          <a:lstStyle/>
          <a:p>
            <a:r>
              <a:rPr lang="fr-FR" sz="2000" dirty="0">
                <a:solidFill>
                  <a:srgbClr val="000000"/>
                </a:solidFill>
                <a:cs typeface="Calibri"/>
              </a:rPr>
              <a:t>On souhaite modéliser automatiquement un environnement extérieur réaliste qui pourrait servir de base pour le décor d’un jeu.</a:t>
            </a:r>
          </a:p>
          <a:p>
            <a:endParaRPr lang="fr-FR" sz="2000" dirty="0">
              <a:solidFill>
                <a:srgbClr val="000000"/>
              </a:solidFill>
              <a:cs typeface="Calibri"/>
            </a:endParaRPr>
          </a:p>
          <a:p>
            <a:r>
              <a:rPr lang="fr-FR" sz="2000" dirty="0">
                <a:solidFill>
                  <a:srgbClr val="000000"/>
                </a:solidFill>
                <a:cs typeface="Calibri"/>
              </a:rPr>
              <a:t>Le projet devra implémenter</a:t>
            </a:r>
            <a:r>
              <a:rPr lang="fr-FR" sz="2000" dirty="0" smtClean="0">
                <a:solidFill>
                  <a:srgbClr val="000000"/>
                </a:solidFill>
                <a:cs typeface="Calibri"/>
              </a:rPr>
              <a:t>:</a:t>
            </a:r>
          </a:p>
          <a:p>
            <a:endParaRPr lang="fr-FR" sz="2000" dirty="0">
              <a:solidFill>
                <a:srgbClr val="000000"/>
              </a:solidFill>
              <a:cs typeface="Calibri"/>
            </a:endParaRPr>
          </a:p>
          <a:p>
            <a:pPr marL="342900" indent="-342900">
              <a:buFont typeface="Arial"/>
              <a:buChar char="•"/>
            </a:pPr>
            <a:r>
              <a:rPr lang="fr-FR" sz="2000" dirty="0" smtClean="0">
                <a:solidFill>
                  <a:srgbClr val="000000"/>
                </a:solidFill>
                <a:cs typeface="Calibri"/>
              </a:rPr>
              <a:t>La </a:t>
            </a:r>
            <a:r>
              <a:rPr lang="fr-FR" sz="2000" dirty="0">
                <a:solidFill>
                  <a:srgbClr val="000000"/>
                </a:solidFill>
                <a:cs typeface="Calibri"/>
              </a:rPr>
              <a:t>génération (aléatoire selon paramètres) du modèle 3D de terrain à partir d’une méthode de génération choisie</a:t>
            </a:r>
          </a:p>
          <a:p>
            <a:pPr marL="342900" indent="-342900">
              <a:buFont typeface="Arial"/>
              <a:buChar char="•"/>
            </a:pPr>
            <a:r>
              <a:rPr lang="fr-FR" sz="2000" dirty="0">
                <a:solidFill>
                  <a:srgbClr val="000000"/>
                </a:solidFill>
                <a:cs typeface="Calibri"/>
              </a:rPr>
              <a:t>La </a:t>
            </a:r>
            <a:r>
              <a:rPr lang="fr-FR" sz="2000" dirty="0" smtClean="0">
                <a:solidFill>
                  <a:srgbClr val="000000"/>
                </a:solidFill>
                <a:cs typeface="Calibri"/>
              </a:rPr>
              <a:t>visualisation, navigation et la </a:t>
            </a:r>
            <a:r>
              <a:rPr lang="fr-FR" sz="2000" dirty="0">
                <a:solidFill>
                  <a:srgbClr val="000000"/>
                </a:solidFill>
                <a:cs typeface="Calibri"/>
              </a:rPr>
              <a:t>mise en place d’une stratégie de subdivision spatiale</a:t>
            </a:r>
          </a:p>
          <a:p>
            <a:pPr marL="342900" indent="-342900">
              <a:buFont typeface="Arial"/>
              <a:buChar char="•"/>
            </a:pPr>
            <a:r>
              <a:rPr lang="fr-FR" sz="2000" dirty="0">
                <a:solidFill>
                  <a:srgbClr val="000000"/>
                </a:solidFill>
                <a:cs typeface="Calibri"/>
              </a:rPr>
              <a:t>Bonus </a:t>
            </a:r>
            <a:r>
              <a:rPr lang="fr-FR" sz="2000" dirty="0" smtClean="0">
                <a:solidFill>
                  <a:srgbClr val="000000"/>
                </a:solidFill>
                <a:cs typeface="Calibri"/>
              </a:rPr>
              <a:t>:</a:t>
            </a:r>
          </a:p>
          <a:p>
            <a:pPr marL="800100" lvl="1" indent="-342900">
              <a:buFont typeface="Arial"/>
              <a:buChar char="•"/>
            </a:pPr>
            <a:r>
              <a:rPr lang="fr-FR" sz="2000" dirty="0" smtClean="0">
                <a:solidFill>
                  <a:srgbClr val="000000"/>
                </a:solidFill>
                <a:cs typeface="Calibri"/>
              </a:rPr>
              <a:t>Affichage </a:t>
            </a:r>
            <a:r>
              <a:rPr lang="fr-FR" sz="2000" dirty="0">
                <a:solidFill>
                  <a:srgbClr val="000000"/>
                </a:solidFill>
                <a:cs typeface="Calibri"/>
              </a:rPr>
              <a:t>de </a:t>
            </a:r>
            <a:r>
              <a:rPr lang="fr-FR" sz="2000" dirty="0" smtClean="0">
                <a:solidFill>
                  <a:srgbClr val="000000"/>
                </a:solidFill>
                <a:cs typeface="Calibri"/>
              </a:rPr>
              <a:t>textures</a:t>
            </a:r>
          </a:p>
          <a:p>
            <a:pPr marL="800100" lvl="1" indent="-342900">
              <a:buFont typeface="Arial"/>
              <a:buChar char="•"/>
            </a:pPr>
            <a:r>
              <a:rPr lang="fr-FR" sz="2000" dirty="0" smtClean="0">
                <a:solidFill>
                  <a:srgbClr val="000000"/>
                </a:solidFill>
                <a:cs typeface="Calibri"/>
              </a:rPr>
              <a:t>Effets spéciaux :nuages</a:t>
            </a:r>
            <a:r>
              <a:rPr lang="fr-FR" sz="2000" dirty="0">
                <a:solidFill>
                  <a:srgbClr val="000000"/>
                </a:solidFill>
                <a:cs typeface="Calibri"/>
              </a:rPr>
              <a:t>, eau, </a:t>
            </a:r>
            <a:r>
              <a:rPr lang="fr-FR" sz="2000" dirty="0" smtClean="0">
                <a:solidFill>
                  <a:srgbClr val="000000"/>
                </a:solidFill>
                <a:cs typeface="Calibri"/>
              </a:rPr>
              <a:t>météo</a:t>
            </a:r>
          </a:p>
          <a:p>
            <a:pPr marL="800100" lvl="1" indent="-342900">
              <a:buFont typeface="Arial"/>
              <a:buChar char="•"/>
            </a:pPr>
            <a:r>
              <a:rPr lang="fr-FR" sz="2000" dirty="0" smtClean="0">
                <a:solidFill>
                  <a:srgbClr val="000000"/>
                </a:solidFill>
                <a:cs typeface="Calibri"/>
              </a:rPr>
              <a:t>Génération d’une flore</a:t>
            </a:r>
            <a:endParaRPr lang="fr-FR" sz="2000" dirty="0">
              <a:solidFill>
                <a:srgbClr val="000000"/>
              </a:solidFill>
              <a:cs typeface="Calibri"/>
            </a:endParaRPr>
          </a:p>
        </p:txBody>
      </p:sp>
      <p:pic>
        <p:nvPicPr>
          <p:cNvPr id="8" name="Picture 2" descr="http://upload.wikimedia.org/wikipedia/commons/8/8b/Fractal_terrain_texture.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03298" y="891236"/>
            <a:ext cx="3745148" cy="2808861"/>
          </a:xfrm>
          <a:prstGeom prst="rect">
            <a:avLst/>
          </a:prstGeom>
          <a:noFill/>
          <a:extLst>
            <a:ext uri="{909E8E84-426E-40dd-AFC4-6F175D3DCCD1}">
              <a14:hiddenFill xmlns:a14="http://schemas.microsoft.com/office/drawing/2010/main">
                <a:solidFill>
                  <a:srgbClr val="FFFFFF"/>
                </a:solidFill>
              </a14:hiddenFill>
            </a:ext>
          </a:extLst>
        </p:spPr>
      </p:pic>
      <p:pic>
        <p:nvPicPr>
          <p:cNvPr id="9" name="Image 8"/>
          <p:cNvPicPr>
            <a:picLocks noChangeAspect="1"/>
          </p:cNvPicPr>
          <p:nvPr/>
        </p:nvPicPr>
        <p:blipFill>
          <a:blip r:embed="rId3"/>
          <a:stretch>
            <a:fillRect/>
          </a:stretch>
        </p:blipFill>
        <p:spPr>
          <a:xfrm>
            <a:off x="403920" y="4095667"/>
            <a:ext cx="3546267" cy="2424206"/>
          </a:xfrm>
          <a:prstGeom prst="rect">
            <a:avLst/>
          </a:prstGeom>
        </p:spPr>
      </p:pic>
    </p:spTree>
    <p:extLst>
      <p:ext uri="{BB962C8B-B14F-4D97-AF65-F5344CB8AC3E}">
        <p14:creationId xmlns:p14="http://schemas.microsoft.com/office/powerpoint/2010/main" val="4137368159"/>
      </p:ext>
    </p:extLst>
  </p:cSld>
  <p:clrMapOvr>
    <a:masterClrMapping/>
  </p:clrMapOvr>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3.SIMULATEUR DE VOL D’OISEAU</a:t>
            </a:r>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46</a:t>
            </a:fld>
            <a:endParaRPr lang="fr-FR" dirty="0"/>
          </a:p>
        </p:txBody>
      </p:sp>
      <p:sp>
        <p:nvSpPr>
          <p:cNvPr id="6" name="Espace réservé de la date 5"/>
          <p:cNvSpPr>
            <a:spLocks noGrp="1"/>
          </p:cNvSpPr>
          <p:nvPr>
            <p:ph type="dt" sz="half" idx="2"/>
          </p:nvPr>
        </p:nvSpPr>
        <p:spPr/>
        <p:txBody>
          <a:bodyPr/>
          <a:lstStyle/>
          <a:p>
            <a:fld id="{EF42C495-466C-E845-88D7-A0FE3EACF67E}" type="datetime1">
              <a:rPr lang="fr-FR" smtClean="0"/>
              <a:t>15/09/16</a:t>
            </a:fld>
            <a:endParaRPr lang="fr-FR" dirty="0"/>
          </a:p>
        </p:txBody>
      </p:sp>
      <p:sp>
        <p:nvSpPr>
          <p:cNvPr id="7" name="TextBox 11"/>
          <p:cNvSpPr txBox="1"/>
          <p:nvPr/>
        </p:nvSpPr>
        <p:spPr>
          <a:xfrm>
            <a:off x="4169094" y="1108900"/>
            <a:ext cx="4675868" cy="5016758"/>
          </a:xfrm>
          <a:prstGeom prst="rect">
            <a:avLst/>
          </a:prstGeom>
          <a:noFill/>
          <a:effectLst/>
        </p:spPr>
        <p:txBody>
          <a:bodyPr wrap="square" rtlCol="0">
            <a:spAutoFit/>
          </a:bodyPr>
          <a:lstStyle/>
          <a:p>
            <a:r>
              <a:rPr lang="fr-FR" sz="2000" dirty="0" smtClean="0">
                <a:solidFill>
                  <a:srgbClr val="000000"/>
                </a:solidFill>
                <a:cs typeface="Calibri"/>
              </a:rPr>
              <a:t>On souhaite visualiser le comportement de groupe d’un ensemble d’acteurs soumis à différents stimuli (à définir par les étudiants) dans un environnement contraint (obstacles, topologie, etc…)</a:t>
            </a:r>
          </a:p>
          <a:p>
            <a:endParaRPr lang="fr-FR" sz="2000" dirty="0" smtClean="0">
              <a:solidFill>
                <a:srgbClr val="000000"/>
              </a:solidFill>
              <a:cs typeface="Calibri"/>
            </a:endParaRPr>
          </a:p>
          <a:p>
            <a:r>
              <a:rPr lang="fr-FR" sz="2000" dirty="0" smtClean="0">
                <a:solidFill>
                  <a:srgbClr val="000000"/>
                </a:solidFill>
                <a:cs typeface="Calibri"/>
              </a:rPr>
              <a:t>Le mini-projet devra implémenter:</a:t>
            </a:r>
          </a:p>
          <a:p>
            <a:endParaRPr lang="fr-FR" sz="2000" dirty="0" smtClean="0">
              <a:solidFill>
                <a:srgbClr val="000000"/>
              </a:solidFill>
              <a:cs typeface="Calibri"/>
            </a:endParaRPr>
          </a:p>
          <a:p>
            <a:pPr marL="342900" indent="-342900">
              <a:buFont typeface="Arial"/>
              <a:buChar char="•"/>
            </a:pPr>
            <a:r>
              <a:rPr lang="fr-FR" sz="2000" dirty="0" smtClean="0">
                <a:solidFill>
                  <a:srgbClr val="000000"/>
                </a:solidFill>
                <a:cs typeface="Calibri"/>
              </a:rPr>
              <a:t>La visualisation 2D ou 3D des acteurs et de l’environnement</a:t>
            </a:r>
          </a:p>
          <a:p>
            <a:pPr marL="342900" indent="-342900">
              <a:buFont typeface="Arial"/>
              <a:buChar char="•"/>
            </a:pPr>
            <a:r>
              <a:rPr lang="fr-FR" sz="2000" dirty="0" smtClean="0">
                <a:solidFill>
                  <a:srgbClr val="000000"/>
                </a:solidFill>
                <a:cs typeface="Calibri"/>
              </a:rPr>
              <a:t>L’animation des stimuli et des acteurs dans l’environnement</a:t>
            </a:r>
          </a:p>
          <a:p>
            <a:pPr marL="342900" indent="-342900">
              <a:buFont typeface="Arial"/>
              <a:buChar char="•"/>
            </a:pPr>
            <a:r>
              <a:rPr lang="fr-FR" sz="2000" dirty="0" smtClean="0">
                <a:solidFill>
                  <a:srgbClr val="000000"/>
                </a:solidFill>
                <a:cs typeface="Calibri"/>
              </a:rPr>
              <a:t>Bonus : </a:t>
            </a:r>
          </a:p>
          <a:p>
            <a:pPr marL="800100" lvl="1" indent="-342900">
              <a:buFont typeface="Arial"/>
              <a:buChar char="•"/>
            </a:pPr>
            <a:r>
              <a:rPr lang="fr-FR" sz="2000" dirty="0" smtClean="0">
                <a:solidFill>
                  <a:srgbClr val="000000"/>
                </a:solidFill>
                <a:cs typeface="Calibri"/>
              </a:rPr>
              <a:t>édition interactive des stimuli</a:t>
            </a:r>
          </a:p>
          <a:p>
            <a:pPr marL="800100" lvl="1" indent="-342900">
              <a:buFont typeface="Arial"/>
              <a:buChar char="•"/>
            </a:pPr>
            <a:r>
              <a:rPr lang="fr-FR" sz="2000" dirty="0" smtClean="0">
                <a:solidFill>
                  <a:srgbClr val="000000"/>
                </a:solidFill>
                <a:cs typeface="Calibri"/>
              </a:rPr>
              <a:t>Modélisation de plusieurs comportements</a:t>
            </a:r>
          </a:p>
        </p:txBody>
      </p:sp>
      <p:pic>
        <p:nvPicPr>
          <p:cNvPr id="8" name="Picture 2" descr="http://spacecollective.org/userdata/XkgE2Ij2/1200470109/boidfields.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3920" y="1062387"/>
            <a:ext cx="3520319" cy="2640239"/>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4" descr="http://www.roxlu.com/assets/uploaded/57-flocking_boids_2.png"/>
          <p:cNvPicPr>
            <a:picLocks noChangeAspect="1" noChangeArrowheads="1"/>
          </p:cNvPicPr>
          <p:nvPr/>
        </p:nvPicPr>
        <p:blipFill rotWithShape="1">
          <a:blip r:embed="rId3" cstate="print">
            <a:extLst>
              <a:ext uri="{28A0092B-C50C-407E-A947-70E740481C1C}">
                <a14:useLocalDpi xmlns:a14="http://schemas.microsoft.com/office/drawing/2010/main" val="0"/>
              </a:ext>
            </a:extLst>
          </a:blip>
          <a:srcRect r="29371"/>
          <a:stretch/>
        </p:blipFill>
        <p:spPr bwMode="auto">
          <a:xfrm>
            <a:off x="695800" y="3909565"/>
            <a:ext cx="3051526" cy="243027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23243144"/>
      </p:ext>
    </p:extLst>
  </p:cSld>
  <p:clrMapOvr>
    <a:masterClrMapping/>
  </p:clrMapOvr>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4. FEU D’ARTIFICE</a:t>
            </a:r>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47</a:t>
            </a:fld>
            <a:endParaRPr lang="fr-FR" dirty="0"/>
          </a:p>
        </p:txBody>
      </p:sp>
      <p:sp>
        <p:nvSpPr>
          <p:cNvPr id="6" name="Espace réservé de la date 5"/>
          <p:cNvSpPr>
            <a:spLocks noGrp="1"/>
          </p:cNvSpPr>
          <p:nvPr>
            <p:ph type="dt" sz="half" idx="2"/>
          </p:nvPr>
        </p:nvSpPr>
        <p:spPr/>
        <p:txBody>
          <a:bodyPr/>
          <a:lstStyle/>
          <a:p>
            <a:fld id="{87FF58B4-A18B-9B4F-872F-1CAD06FDB839}" type="datetime1">
              <a:rPr lang="fr-FR" smtClean="0"/>
              <a:t>15/09/16</a:t>
            </a:fld>
            <a:endParaRPr lang="fr-FR" dirty="0"/>
          </a:p>
        </p:txBody>
      </p:sp>
      <p:sp>
        <p:nvSpPr>
          <p:cNvPr id="10" name="TextBox 11"/>
          <p:cNvSpPr txBox="1"/>
          <p:nvPr/>
        </p:nvSpPr>
        <p:spPr>
          <a:xfrm>
            <a:off x="4213240" y="1196752"/>
            <a:ext cx="4675868" cy="5324535"/>
          </a:xfrm>
          <a:prstGeom prst="rect">
            <a:avLst/>
          </a:prstGeom>
          <a:noFill/>
          <a:effectLst/>
        </p:spPr>
        <p:txBody>
          <a:bodyPr wrap="square" rtlCol="0">
            <a:spAutoFit/>
          </a:bodyPr>
          <a:lstStyle/>
          <a:p>
            <a:r>
              <a:rPr lang="fr-FR" sz="2000" dirty="0" smtClean="0">
                <a:solidFill>
                  <a:srgbClr val="000000"/>
                </a:solidFill>
                <a:cs typeface="Calibri"/>
              </a:rPr>
              <a:t>Le projet s’attachera à la simulation/visualisation réaliste en temps réel d’un feu d’artifice.</a:t>
            </a:r>
          </a:p>
          <a:p>
            <a:endParaRPr lang="fr-FR" sz="2000" dirty="0" smtClean="0">
              <a:solidFill>
                <a:srgbClr val="000000"/>
              </a:solidFill>
              <a:cs typeface="Calibri"/>
            </a:endParaRPr>
          </a:p>
          <a:p>
            <a:r>
              <a:rPr lang="fr-FR" sz="2000" dirty="0" smtClean="0">
                <a:solidFill>
                  <a:srgbClr val="000000"/>
                </a:solidFill>
                <a:cs typeface="Calibri"/>
              </a:rPr>
              <a:t>L’implémentation devra comprendre:</a:t>
            </a:r>
          </a:p>
          <a:p>
            <a:endParaRPr lang="fr-FR" sz="2000" dirty="0" smtClean="0">
              <a:solidFill>
                <a:srgbClr val="000000"/>
              </a:solidFill>
              <a:cs typeface="Calibri"/>
            </a:endParaRPr>
          </a:p>
          <a:p>
            <a:pPr marL="342900" indent="-342900">
              <a:buFont typeface="Arial"/>
              <a:buChar char="•"/>
            </a:pPr>
            <a:r>
              <a:rPr lang="fr-FR" sz="2000" dirty="0" smtClean="0">
                <a:solidFill>
                  <a:srgbClr val="000000"/>
                </a:solidFill>
                <a:cs typeface="Calibri"/>
              </a:rPr>
              <a:t>Le rendu d’un script prédéfini (environ 10 secondes)</a:t>
            </a:r>
          </a:p>
          <a:p>
            <a:pPr marL="342900" indent="-342900">
              <a:buFont typeface="Arial"/>
              <a:buChar char="•"/>
            </a:pPr>
            <a:r>
              <a:rPr lang="fr-FR" sz="2000" dirty="0" smtClean="0">
                <a:solidFill>
                  <a:srgbClr val="000000"/>
                </a:solidFill>
                <a:cs typeface="Calibri"/>
              </a:rPr>
              <a:t>Au moins 3 types différents de comportement réaliste (physique) des fusées</a:t>
            </a:r>
          </a:p>
          <a:p>
            <a:pPr marL="342900" indent="-342900">
              <a:buFont typeface="Arial"/>
              <a:buChar char="•"/>
            </a:pPr>
            <a:r>
              <a:rPr lang="fr-FR" sz="2000" dirty="0" smtClean="0">
                <a:solidFill>
                  <a:srgbClr val="000000"/>
                </a:solidFill>
                <a:cs typeface="Calibri"/>
              </a:rPr>
              <a:t>Un système simple de script</a:t>
            </a:r>
          </a:p>
          <a:p>
            <a:pPr marL="342900" indent="-342900">
              <a:buFont typeface="Arial"/>
              <a:buChar char="•"/>
            </a:pPr>
            <a:endParaRPr lang="fr-FR" sz="2000" dirty="0" smtClean="0">
              <a:solidFill>
                <a:srgbClr val="000000"/>
              </a:solidFill>
              <a:cs typeface="Calibri"/>
            </a:endParaRPr>
          </a:p>
          <a:p>
            <a:pPr marL="342900" indent="-342900">
              <a:buFont typeface="Arial"/>
              <a:buChar char="•"/>
            </a:pPr>
            <a:r>
              <a:rPr lang="fr-FR" sz="2000" dirty="0" smtClean="0">
                <a:solidFill>
                  <a:srgbClr val="000000"/>
                </a:solidFill>
                <a:cs typeface="Calibri"/>
              </a:rPr>
              <a:t>Bonus: </a:t>
            </a:r>
          </a:p>
          <a:p>
            <a:pPr marL="800100" lvl="1" indent="-342900">
              <a:buFont typeface="Arial"/>
              <a:buChar char="•"/>
            </a:pPr>
            <a:r>
              <a:rPr lang="fr-FR" sz="2000" dirty="0" smtClean="0">
                <a:solidFill>
                  <a:srgbClr val="000000"/>
                </a:solidFill>
                <a:cs typeface="Calibri"/>
              </a:rPr>
              <a:t>Générer les effets sonores</a:t>
            </a:r>
          </a:p>
          <a:p>
            <a:pPr marL="800100" lvl="1" indent="-342900">
              <a:buFont typeface="Arial"/>
              <a:buChar char="•"/>
            </a:pPr>
            <a:r>
              <a:rPr lang="fr-FR" sz="2000" dirty="0" smtClean="0">
                <a:solidFill>
                  <a:srgbClr val="000000"/>
                </a:solidFill>
                <a:cs typeface="Calibri"/>
              </a:rPr>
              <a:t>Adapter l’</a:t>
            </a:r>
            <a:r>
              <a:rPr lang="fr-FR" sz="2000" dirty="0" err="1" smtClean="0">
                <a:solidFill>
                  <a:srgbClr val="000000"/>
                </a:solidFill>
                <a:cs typeface="Calibri"/>
              </a:rPr>
              <a:t>éclérage</a:t>
            </a:r>
            <a:r>
              <a:rPr lang="fr-FR" sz="2000" dirty="0" smtClean="0">
                <a:solidFill>
                  <a:srgbClr val="000000"/>
                </a:solidFill>
                <a:cs typeface="Calibri"/>
              </a:rPr>
              <a:t> de la scène en fonction des bombes</a:t>
            </a:r>
            <a:endParaRPr lang="fr-FR" sz="2000" dirty="0">
              <a:solidFill>
                <a:srgbClr val="000000"/>
              </a:solidFill>
              <a:cs typeface="Calibri"/>
            </a:endParaRPr>
          </a:p>
        </p:txBody>
      </p:sp>
      <p:pic>
        <p:nvPicPr>
          <p:cNvPr id="11" name="Picture 2" descr="http://santarosaredwhiteandboom.com/wp-content/uploads/2012/04/fireworks.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403920" y="1196752"/>
            <a:ext cx="3161628" cy="2529303"/>
          </a:xfrm>
          <a:prstGeom prst="rect">
            <a:avLst/>
          </a:prstGeom>
          <a:noFill/>
          <a:extLst>
            <a:ext uri="{909E8E84-426E-40dd-AFC4-6F175D3DCCD1}">
              <a14:hiddenFill xmlns:a14="http://schemas.microsoft.com/office/drawing/2010/main">
                <a:solidFill>
                  <a:srgbClr val="FFFFFF"/>
                </a:solidFill>
              </a14:hiddenFill>
            </a:ext>
          </a:extLst>
        </p:spPr>
      </p:pic>
      <p:pic>
        <p:nvPicPr>
          <p:cNvPr id="12" name="Picture 1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3920" y="3887253"/>
            <a:ext cx="3161628" cy="210392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337102514"/>
      </p:ext>
    </p:extLst>
  </p:cSld>
  <p:clrMapOvr>
    <a:masterClrMapping/>
  </p:clrMapOvr>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5. MARBLE MADNESS</a:t>
            </a:r>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48</a:t>
            </a:fld>
            <a:endParaRPr lang="fr-FR" dirty="0"/>
          </a:p>
        </p:txBody>
      </p:sp>
      <p:sp>
        <p:nvSpPr>
          <p:cNvPr id="6" name="Espace réservé de la date 5"/>
          <p:cNvSpPr>
            <a:spLocks noGrp="1"/>
          </p:cNvSpPr>
          <p:nvPr>
            <p:ph type="dt" sz="half" idx="2"/>
          </p:nvPr>
        </p:nvSpPr>
        <p:spPr/>
        <p:txBody>
          <a:bodyPr/>
          <a:lstStyle/>
          <a:p>
            <a:fld id="{AC209E73-4E58-4545-8F45-52C139B5E9C5}" type="datetime1">
              <a:rPr lang="fr-FR" smtClean="0"/>
              <a:t>15/09/16</a:t>
            </a:fld>
            <a:endParaRPr lang="fr-FR" dirty="0"/>
          </a:p>
        </p:txBody>
      </p:sp>
      <p:sp>
        <p:nvSpPr>
          <p:cNvPr id="7" name="TextBox 11"/>
          <p:cNvSpPr txBox="1"/>
          <p:nvPr/>
        </p:nvSpPr>
        <p:spPr>
          <a:xfrm>
            <a:off x="251520" y="1196752"/>
            <a:ext cx="4675868" cy="1938992"/>
          </a:xfrm>
          <a:prstGeom prst="rect">
            <a:avLst/>
          </a:prstGeom>
          <a:noFill/>
          <a:effectLst/>
        </p:spPr>
        <p:txBody>
          <a:bodyPr wrap="square" rtlCol="0">
            <a:spAutoFit/>
          </a:bodyPr>
          <a:lstStyle/>
          <a:p>
            <a:r>
              <a:rPr lang="fr-FR" sz="2000" dirty="0" smtClean="0">
                <a:solidFill>
                  <a:srgbClr val="000000"/>
                </a:solidFill>
                <a:cs typeface="Calibri"/>
              </a:rPr>
              <a:t>Le projet devra recréer un niveau jouable 3D inspiré du jeu « </a:t>
            </a:r>
            <a:r>
              <a:rPr lang="fr-FR" sz="2000" dirty="0" err="1" smtClean="0">
                <a:solidFill>
                  <a:srgbClr val="000000"/>
                </a:solidFill>
                <a:cs typeface="Calibri"/>
              </a:rPr>
              <a:t>Marble</a:t>
            </a:r>
            <a:r>
              <a:rPr lang="fr-FR" sz="2000" dirty="0" smtClean="0">
                <a:solidFill>
                  <a:srgbClr val="000000"/>
                </a:solidFill>
                <a:cs typeface="Calibri"/>
              </a:rPr>
              <a:t> Madness ».</a:t>
            </a:r>
          </a:p>
          <a:p>
            <a:endParaRPr lang="fr-FR" sz="2000" dirty="0" smtClean="0">
              <a:solidFill>
                <a:srgbClr val="000000"/>
              </a:solidFill>
              <a:cs typeface="Calibri"/>
            </a:endParaRPr>
          </a:p>
          <a:p>
            <a:r>
              <a:rPr lang="fr-FR" sz="2000" dirty="0" smtClean="0">
                <a:solidFill>
                  <a:srgbClr val="000000"/>
                </a:solidFill>
                <a:cs typeface="Calibri"/>
              </a:rPr>
              <a:t>Une grande attention sera portée au </a:t>
            </a:r>
            <a:r>
              <a:rPr lang="fr-FR" sz="2000" dirty="0" err="1" smtClean="0">
                <a:solidFill>
                  <a:srgbClr val="000000"/>
                </a:solidFill>
                <a:cs typeface="Calibri"/>
              </a:rPr>
              <a:t>gameplay</a:t>
            </a:r>
            <a:r>
              <a:rPr lang="fr-FR" sz="2000" dirty="0" smtClean="0">
                <a:solidFill>
                  <a:srgbClr val="000000"/>
                </a:solidFill>
                <a:cs typeface="Calibri"/>
              </a:rPr>
              <a:t>.</a:t>
            </a:r>
          </a:p>
          <a:p>
            <a:endParaRPr lang="fr-FR" sz="2000" dirty="0" smtClean="0">
              <a:solidFill>
                <a:srgbClr val="000000"/>
              </a:solidFill>
              <a:cs typeface="Calibri"/>
            </a:endParaRPr>
          </a:p>
        </p:txBody>
      </p:sp>
      <p:pic>
        <p:nvPicPr>
          <p:cNvPr id="8" name="Picture 4" descr="http://wiimedia.ign.com/wii/image/article/774/774220/kororinpa-marble-mania-20070320114443656.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932041" y="3777860"/>
            <a:ext cx="3723812" cy="2792859"/>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http://www.lucaelia.com/images/rm3d_screenshots/lev5_1.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32040" y="887545"/>
            <a:ext cx="3723812" cy="27928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37102514"/>
      </p:ext>
    </p:extLst>
  </p:cSld>
  <p:clrMapOvr>
    <a:masterClrMapping/>
  </p:clrMapOvr>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6. JEU DE STRATEGIE</a:t>
            </a:r>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49</a:t>
            </a:fld>
            <a:endParaRPr lang="fr-FR" dirty="0"/>
          </a:p>
        </p:txBody>
      </p:sp>
      <p:sp>
        <p:nvSpPr>
          <p:cNvPr id="6" name="Espace réservé de la date 5"/>
          <p:cNvSpPr>
            <a:spLocks noGrp="1"/>
          </p:cNvSpPr>
          <p:nvPr>
            <p:ph type="dt" sz="half" idx="2"/>
          </p:nvPr>
        </p:nvSpPr>
        <p:spPr/>
        <p:txBody>
          <a:bodyPr/>
          <a:lstStyle/>
          <a:p>
            <a:fld id="{16052375-4ECB-7242-81B7-C647227F6D19}" type="datetime1">
              <a:rPr lang="fr-FR" smtClean="0"/>
              <a:t>15/09/16</a:t>
            </a:fld>
            <a:endParaRPr lang="fr-FR" dirty="0"/>
          </a:p>
        </p:txBody>
      </p:sp>
      <p:sp>
        <p:nvSpPr>
          <p:cNvPr id="7" name="TextBox 11"/>
          <p:cNvSpPr txBox="1"/>
          <p:nvPr/>
        </p:nvSpPr>
        <p:spPr>
          <a:xfrm>
            <a:off x="4438007" y="993942"/>
            <a:ext cx="4513183" cy="5324535"/>
          </a:xfrm>
          <a:prstGeom prst="rect">
            <a:avLst/>
          </a:prstGeom>
          <a:noFill/>
          <a:effectLst/>
        </p:spPr>
        <p:txBody>
          <a:bodyPr wrap="square" rtlCol="0">
            <a:spAutoFit/>
          </a:bodyPr>
          <a:lstStyle/>
          <a:p>
            <a:r>
              <a:rPr lang="fr-FR" sz="2000" dirty="0" smtClean="0">
                <a:solidFill>
                  <a:srgbClr val="000000"/>
                </a:solidFill>
                <a:cs typeface="Calibri"/>
              </a:rPr>
              <a:t>Le projet devra recréer une démo jouable d’un jeu de stratégie orienté combat. </a:t>
            </a:r>
          </a:p>
          <a:p>
            <a:endParaRPr lang="fr-FR" sz="2000" dirty="0">
              <a:solidFill>
                <a:srgbClr val="000000"/>
              </a:solidFill>
              <a:cs typeface="Calibri"/>
            </a:endParaRPr>
          </a:p>
          <a:p>
            <a:r>
              <a:rPr lang="fr-FR" sz="2000" dirty="0" smtClean="0">
                <a:solidFill>
                  <a:srgbClr val="000000"/>
                </a:solidFill>
                <a:cs typeface="Calibri"/>
              </a:rPr>
              <a:t>Dans ce projet, deux équipes s’affronteront : une piloté par le joueur et une piloté par une IA.</a:t>
            </a:r>
          </a:p>
          <a:p>
            <a:endParaRPr lang="fr-FR" sz="2000" dirty="0" smtClean="0">
              <a:solidFill>
                <a:srgbClr val="000000"/>
              </a:solidFill>
              <a:cs typeface="Calibri"/>
            </a:endParaRPr>
          </a:p>
          <a:p>
            <a:r>
              <a:rPr lang="fr-FR" sz="2000" dirty="0" smtClean="0">
                <a:solidFill>
                  <a:srgbClr val="000000"/>
                </a:solidFill>
                <a:cs typeface="Calibri"/>
              </a:rPr>
              <a:t>Chaque unité devra posséder une conscience propre.</a:t>
            </a:r>
          </a:p>
          <a:p>
            <a:endParaRPr lang="fr-FR" sz="2000" dirty="0" smtClean="0">
              <a:solidFill>
                <a:srgbClr val="000000"/>
              </a:solidFill>
              <a:cs typeface="Calibri"/>
            </a:endParaRPr>
          </a:p>
          <a:p>
            <a:r>
              <a:rPr lang="fr-FR" sz="2000" dirty="0" smtClean="0">
                <a:solidFill>
                  <a:srgbClr val="000000"/>
                </a:solidFill>
                <a:cs typeface="Calibri"/>
              </a:rPr>
              <a:t>La gestion des déplacements sera effectuée par des algorithmes de recherche de type A*.</a:t>
            </a:r>
          </a:p>
          <a:p>
            <a:endParaRPr lang="fr-FR" sz="2000" dirty="0" smtClean="0">
              <a:solidFill>
                <a:srgbClr val="000000"/>
              </a:solidFill>
              <a:cs typeface="Calibri"/>
            </a:endParaRPr>
          </a:p>
          <a:p>
            <a:r>
              <a:rPr lang="fr-FR" sz="2000" dirty="0" smtClean="0">
                <a:solidFill>
                  <a:srgbClr val="000000"/>
                </a:solidFill>
                <a:cs typeface="Calibri"/>
              </a:rPr>
              <a:t>Une grande attention devra être porté sur la partie IA. Le rendu pourra être effectué en 2D.</a:t>
            </a:r>
          </a:p>
        </p:txBody>
      </p:sp>
      <p:pic>
        <p:nvPicPr>
          <p:cNvPr id="8" name="Image 7"/>
          <p:cNvPicPr>
            <a:picLocks noChangeAspect="1"/>
          </p:cNvPicPr>
          <p:nvPr/>
        </p:nvPicPr>
        <p:blipFill>
          <a:blip r:embed="rId2"/>
          <a:stretch>
            <a:fillRect/>
          </a:stretch>
        </p:blipFill>
        <p:spPr>
          <a:xfrm>
            <a:off x="692959" y="920152"/>
            <a:ext cx="3190481" cy="2994544"/>
          </a:xfrm>
          <a:prstGeom prst="rect">
            <a:avLst/>
          </a:prstGeom>
        </p:spPr>
      </p:pic>
      <p:pic>
        <p:nvPicPr>
          <p:cNvPr id="9" name="Image 8"/>
          <p:cNvPicPr>
            <a:picLocks noChangeAspect="1"/>
          </p:cNvPicPr>
          <p:nvPr/>
        </p:nvPicPr>
        <p:blipFill>
          <a:blip r:embed="rId3"/>
          <a:stretch>
            <a:fillRect/>
          </a:stretch>
        </p:blipFill>
        <p:spPr>
          <a:xfrm>
            <a:off x="692959" y="4008510"/>
            <a:ext cx="3190481" cy="2376173"/>
          </a:xfrm>
          <a:prstGeom prst="rect">
            <a:avLst/>
          </a:prstGeom>
        </p:spPr>
      </p:pic>
    </p:spTree>
    <p:extLst>
      <p:ext uri="{BB962C8B-B14F-4D97-AF65-F5344CB8AC3E}">
        <p14:creationId xmlns:p14="http://schemas.microsoft.com/office/powerpoint/2010/main" val="1337102514"/>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Structure d’un moteur de jeu</a:t>
            </a:r>
            <a:endParaRPr lang="fr-FR" dirty="0"/>
          </a:p>
        </p:txBody>
      </p:sp>
      <p:sp>
        <p:nvSpPr>
          <p:cNvPr id="3" name="Espace réservé du contenu 2"/>
          <p:cNvSpPr>
            <a:spLocks noGrp="1"/>
          </p:cNvSpPr>
          <p:nvPr>
            <p:ph idx="1"/>
          </p:nvPr>
        </p:nvSpPr>
        <p:spPr/>
        <p:txBody>
          <a:bodyPr>
            <a:normAutofit fontScale="92500" lnSpcReduction="20000"/>
          </a:bodyPr>
          <a:lstStyle/>
          <a:p>
            <a:r>
              <a:rPr lang="fr-FR" dirty="0"/>
              <a:t>Notifications</a:t>
            </a:r>
          </a:p>
          <a:p>
            <a:r>
              <a:rPr lang="fr-FR" dirty="0"/>
              <a:t>Gestion mémoire</a:t>
            </a:r>
          </a:p>
          <a:p>
            <a:r>
              <a:rPr lang="fr-FR" dirty="0"/>
              <a:t>Game </a:t>
            </a:r>
            <a:r>
              <a:rPr lang="fr-FR" dirty="0" err="1"/>
              <a:t>loop</a:t>
            </a:r>
            <a:endParaRPr lang="fr-FR" dirty="0"/>
          </a:p>
          <a:p>
            <a:r>
              <a:rPr lang="fr-FR" dirty="0"/>
              <a:t>Gestion des </a:t>
            </a:r>
            <a:r>
              <a:rPr lang="fr-FR" dirty="0" err="1"/>
              <a:t>controleurs</a:t>
            </a:r>
            <a:endParaRPr lang="fr-FR" dirty="0"/>
          </a:p>
          <a:p>
            <a:r>
              <a:rPr lang="fr-FR" dirty="0"/>
              <a:t>Gestion des donnés disque</a:t>
            </a:r>
          </a:p>
          <a:p>
            <a:r>
              <a:rPr lang="fr-FR" dirty="0"/>
              <a:t>Gestion du temps</a:t>
            </a:r>
          </a:p>
          <a:p>
            <a:r>
              <a:rPr lang="fr-FR" dirty="0"/>
              <a:t>IA &amp; Comportements</a:t>
            </a:r>
          </a:p>
          <a:p>
            <a:r>
              <a:rPr lang="fr-FR" dirty="0"/>
              <a:t>Interactions avec la scène</a:t>
            </a:r>
          </a:p>
          <a:p>
            <a:r>
              <a:rPr lang="fr-FR" dirty="0"/>
              <a:t>Gestion du son</a:t>
            </a:r>
          </a:p>
          <a:p>
            <a:r>
              <a:rPr lang="fr-FR" dirty="0"/>
              <a:t>Gestion du front end</a:t>
            </a:r>
          </a:p>
          <a:p>
            <a:r>
              <a:rPr lang="fr-FR" dirty="0" err="1"/>
              <a:t>Gameplay</a:t>
            </a:r>
            <a:endParaRPr lang="fr-FR" dirty="0"/>
          </a:p>
          <a:p>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5</a:t>
            </a:fld>
            <a:endParaRPr lang="fr-FR" dirty="0"/>
          </a:p>
        </p:txBody>
      </p:sp>
      <p:sp>
        <p:nvSpPr>
          <p:cNvPr id="6" name="Espace réservé de la date 5"/>
          <p:cNvSpPr>
            <a:spLocks noGrp="1"/>
          </p:cNvSpPr>
          <p:nvPr>
            <p:ph type="dt" sz="half" idx="2"/>
          </p:nvPr>
        </p:nvSpPr>
        <p:spPr/>
        <p:txBody>
          <a:bodyPr/>
          <a:lstStyle/>
          <a:p>
            <a:fld id="{82770BA9-25DF-1849-9C94-A4292C22EB38}" type="datetime1">
              <a:rPr lang="fr-FR" smtClean="0"/>
              <a:t>15/09/16</a:t>
            </a:fld>
            <a:endParaRPr lang="fr-FR" dirty="0"/>
          </a:p>
        </p:txBody>
      </p:sp>
    </p:spTree>
    <p:extLst>
      <p:ext uri="{BB962C8B-B14F-4D97-AF65-F5344CB8AC3E}">
        <p14:creationId xmlns:p14="http://schemas.microsoft.com/office/powerpoint/2010/main" val="356646091"/>
      </p:ext>
    </p:extLst>
  </p:cSld>
  <p:clrMapOvr>
    <a:masterClrMapping/>
  </p:clrMapOvr>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7. MINECRAFT</a:t>
            </a:r>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50</a:t>
            </a:fld>
            <a:endParaRPr lang="fr-FR" dirty="0"/>
          </a:p>
        </p:txBody>
      </p:sp>
      <p:sp>
        <p:nvSpPr>
          <p:cNvPr id="6" name="Espace réservé de la date 5"/>
          <p:cNvSpPr>
            <a:spLocks noGrp="1"/>
          </p:cNvSpPr>
          <p:nvPr>
            <p:ph type="dt" sz="half" idx="2"/>
          </p:nvPr>
        </p:nvSpPr>
        <p:spPr/>
        <p:txBody>
          <a:bodyPr/>
          <a:lstStyle/>
          <a:p>
            <a:fld id="{548EBE49-0BCE-4848-9DE2-3A13F84EC527}" type="datetime1">
              <a:rPr lang="fr-FR" smtClean="0"/>
              <a:t>15/09/16</a:t>
            </a:fld>
            <a:endParaRPr lang="fr-FR" dirty="0"/>
          </a:p>
        </p:txBody>
      </p:sp>
      <p:sp>
        <p:nvSpPr>
          <p:cNvPr id="7" name="TextBox 11"/>
          <p:cNvSpPr txBox="1"/>
          <p:nvPr/>
        </p:nvSpPr>
        <p:spPr>
          <a:xfrm>
            <a:off x="258390" y="1240028"/>
            <a:ext cx="4675868" cy="4093428"/>
          </a:xfrm>
          <a:prstGeom prst="rect">
            <a:avLst/>
          </a:prstGeom>
          <a:noFill/>
          <a:effectLst/>
        </p:spPr>
        <p:txBody>
          <a:bodyPr wrap="square" rtlCol="0">
            <a:spAutoFit/>
          </a:bodyPr>
          <a:lstStyle/>
          <a:p>
            <a:r>
              <a:rPr lang="fr-FR" sz="2000" dirty="0" smtClean="0">
                <a:solidFill>
                  <a:srgbClr val="000000"/>
                </a:solidFill>
                <a:cs typeface="Calibri"/>
              </a:rPr>
              <a:t>Le projet devra recréer un niveau jouable 3D inspiré du jeu « </a:t>
            </a:r>
            <a:r>
              <a:rPr lang="fr-FR" sz="2000" dirty="0" err="1" smtClean="0">
                <a:solidFill>
                  <a:srgbClr val="000000"/>
                </a:solidFill>
                <a:cs typeface="Calibri"/>
              </a:rPr>
              <a:t>Minecraft</a:t>
            </a:r>
            <a:r>
              <a:rPr lang="fr-FR" sz="2000" dirty="0" smtClean="0">
                <a:solidFill>
                  <a:srgbClr val="000000"/>
                </a:solidFill>
                <a:cs typeface="Calibri"/>
              </a:rPr>
              <a:t> ».</a:t>
            </a:r>
          </a:p>
          <a:p>
            <a:endParaRPr lang="fr-FR" sz="2000" dirty="0" smtClean="0">
              <a:solidFill>
                <a:srgbClr val="000000"/>
              </a:solidFill>
              <a:cs typeface="Calibri"/>
            </a:endParaRPr>
          </a:p>
          <a:p>
            <a:r>
              <a:rPr lang="fr-FR" sz="2000" dirty="0" smtClean="0">
                <a:solidFill>
                  <a:srgbClr val="000000"/>
                </a:solidFill>
                <a:cs typeface="Calibri"/>
              </a:rPr>
              <a:t>La carte devra être générée aléatoirement et posséder plusieurs écosystèmes.</a:t>
            </a:r>
            <a:endParaRPr lang="fr-FR" sz="2000" dirty="0">
              <a:solidFill>
                <a:srgbClr val="000000"/>
              </a:solidFill>
              <a:cs typeface="Calibri"/>
            </a:endParaRPr>
          </a:p>
          <a:p>
            <a:endParaRPr lang="fr-FR" sz="2000" dirty="0" smtClean="0">
              <a:solidFill>
                <a:srgbClr val="000000"/>
              </a:solidFill>
              <a:cs typeface="Calibri"/>
            </a:endParaRPr>
          </a:p>
          <a:p>
            <a:r>
              <a:rPr lang="fr-FR" sz="2000" dirty="0" smtClean="0">
                <a:solidFill>
                  <a:srgbClr val="000000"/>
                </a:solidFill>
                <a:cs typeface="Calibri"/>
              </a:rPr>
              <a:t>Un certain nombre d’actions devront être possibles par le joueur (creuser, construire)</a:t>
            </a:r>
          </a:p>
          <a:p>
            <a:endParaRPr lang="fr-FR" sz="2000" dirty="0">
              <a:solidFill>
                <a:srgbClr val="000000"/>
              </a:solidFill>
              <a:cs typeface="Calibri"/>
            </a:endParaRPr>
          </a:p>
          <a:p>
            <a:r>
              <a:rPr lang="fr-FR" sz="2000" dirty="0" smtClean="0">
                <a:solidFill>
                  <a:srgbClr val="000000"/>
                </a:solidFill>
                <a:cs typeface="Calibri"/>
              </a:rPr>
              <a:t>Il sera nécessaire d’animer les NPC.</a:t>
            </a:r>
            <a:endParaRPr lang="fr-FR" sz="2000" dirty="0">
              <a:solidFill>
                <a:srgbClr val="000000"/>
              </a:solidFill>
              <a:cs typeface="Calibri"/>
            </a:endParaRPr>
          </a:p>
          <a:p>
            <a:endParaRPr lang="fr-FR" sz="2000" dirty="0" smtClean="0">
              <a:solidFill>
                <a:srgbClr val="000000"/>
              </a:solidFill>
              <a:cs typeface="Calibri"/>
            </a:endParaRPr>
          </a:p>
          <a:p>
            <a:r>
              <a:rPr lang="fr-FR" sz="2000" dirty="0" smtClean="0">
                <a:solidFill>
                  <a:srgbClr val="000000"/>
                </a:solidFill>
                <a:cs typeface="Calibri"/>
              </a:rPr>
              <a:t>Une grande attention sera portée à la gestion de la scène.</a:t>
            </a:r>
          </a:p>
        </p:txBody>
      </p:sp>
      <p:pic>
        <p:nvPicPr>
          <p:cNvPr id="8" name="Image 7"/>
          <p:cNvPicPr>
            <a:picLocks noChangeAspect="1"/>
          </p:cNvPicPr>
          <p:nvPr/>
        </p:nvPicPr>
        <p:blipFill>
          <a:blip r:embed="rId2"/>
          <a:stretch>
            <a:fillRect/>
          </a:stretch>
        </p:blipFill>
        <p:spPr>
          <a:xfrm>
            <a:off x="5440536" y="1196752"/>
            <a:ext cx="3403600" cy="2387600"/>
          </a:xfrm>
          <a:prstGeom prst="rect">
            <a:avLst/>
          </a:prstGeom>
        </p:spPr>
      </p:pic>
      <p:pic>
        <p:nvPicPr>
          <p:cNvPr id="9" name="Image 8"/>
          <p:cNvPicPr>
            <a:picLocks noChangeAspect="1"/>
          </p:cNvPicPr>
          <p:nvPr/>
        </p:nvPicPr>
        <p:blipFill>
          <a:blip r:embed="rId3"/>
          <a:stretch>
            <a:fillRect/>
          </a:stretch>
        </p:blipFill>
        <p:spPr>
          <a:xfrm>
            <a:off x="5433666" y="4216098"/>
            <a:ext cx="3541868" cy="1992301"/>
          </a:xfrm>
          <a:prstGeom prst="rect">
            <a:avLst/>
          </a:prstGeom>
        </p:spPr>
      </p:pic>
    </p:spTree>
    <p:extLst>
      <p:ext uri="{BB962C8B-B14F-4D97-AF65-F5344CB8AC3E}">
        <p14:creationId xmlns:p14="http://schemas.microsoft.com/office/powerpoint/2010/main" val="1337102514"/>
      </p:ext>
    </p:extLst>
  </p:cSld>
  <p:clrMapOvr>
    <a:masterClrMapping/>
  </p:clrMapOvr>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8. SIMULATEUR DE VOL </a:t>
            </a:r>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51</a:t>
            </a:fld>
            <a:endParaRPr lang="fr-FR" dirty="0"/>
          </a:p>
        </p:txBody>
      </p:sp>
      <p:sp>
        <p:nvSpPr>
          <p:cNvPr id="6" name="Espace réservé de la date 5"/>
          <p:cNvSpPr>
            <a:spLocks noGrp="1"/>
          </p:cNvSpPr>
          <p:nvPr>
            <p:ph type="dt" sz="half" idx="2"/>
          </p:nvPr>
        </p:nvSpPr>
        <p:spPr/>
        <p:txBody>
          <a:bodyPr/>
          <a:lstStyle/>
          <a:p>
            <a:fld id="{72D20592-38D0-974B-961C-E1D4F21923DC}" type="datetime1">
              <a:rPr lang="fr-FR" smtClean="0"/>
              <a:t>15/09/16</a:t>
            </a:fld>
            <a:endParaRPr lang="fr-FR" dirty="0"/>
          </a:p>
        </p:txBody>
      </p:sp>
      <p:pic>
        <p:nvPicPr>
          <p:cNvPr id="3" name="Image 2"/>
          <p:cNvPicPr>
            <a:picLocks noChangeAspect="1"/>
          </p:cNvPicPr>
          <p:nvPr/>
        </p:nvPicPr>
        <p:blipFill>
          <a:blip r:embed="rId2"/>
          <a:stretch>
            <a:fillRect/>
          </a:stretch>
        </p:blipFill>
        <p:spPr>
          <a:xfrm>
            <a:off x="2627857" y="1666956"/>
            <a:ext cx="6057731" cy="3786082"/>
          </a:xfrm>
          <a:prstGeom prst="rect">
            <a:avLst/>
          </a:prstGeom>
        </p:spPr>
      </p:pic>
      <p:sp>
        <p:nvSpPr>
          <p:cNvPr id="7" name="ZoneTexte 6"/>
          <p:cNvSpPr txBox="1"/>
          <p:nvPr/>
        </p:nvSpPr>
        <p:spPr>
          <a:xfrm>
            <a:off x="171967" y="1296521"/>
            <a:ext cx="2195883" cy="5078314"/>
          </a:xfrm>
          <a:prstGeom prst="rect">
            <a:avLst/>
          </a:prstGeom>
          <a:noFill/>
        </p:spPr>
        <p:txBody>
          <a:bodyPr wrap="square" rtlCol="0">
            <a:spAutoFit/>
          </a:bodyPr>
          <a:lstStyle/>
          <a:p>
            <a:r>
              <a:rPr lang="fr-FR" dirty="0" smtClean="0"/>
              <a:t>Réaliser un simulateur de vol en avion dans un univers infini. </a:t>
            </a:r>
          </a:p>
          <a:p>
            <a:endParaRPr lang="fr-FR" dirty="0"/>
          </a:p>
          <a:p>
            <a:r>
              <a:rPr lang="fr-FR" dirty="0" smtClean="0"/>
              <a:t>Il faudra proposer des méthodes intuitives pour le </a:t>
            </a:r>
            <a:r>
              <a:rPr lang="fr-FR" dirty="0" err="1" smtClean="0"/>
              <a:t>contr</a:t>
            </a:r>
            <a:r>
              <a:rPr lang="sk-SK" dirty="0" smtClean="0"/>
              <a:t>ô</a:t>
            </a:r>
            <a:r>
              <a:rPr lang="fr-FR" dirty="0" smtClean="0"/>
              <a:t>le des vitesses et des accélération  dans les trois directions.</a:t>
            </a:r>
          </a:p>
          <a:p>
            <a:endParaRPr lang="fr-FR" dirty="0"/>
          </a:p>
          <a:p>
            <a:r>
              <a:rPr lang="fr-FR" dirty="0" smtClean="0"/>
              <a:t>Il faudra gérer simultanément les défilement du décor, et les mises à jour du tableau de bord.</a:t>
            </a:r>
            <a:endParaRPr lang="fr-FR" dirty="0"/>
          </a:p>
        </p:txBody>
      </p:sp>
    </p:spTree>
    <p:extLst>
      <p:ext uri="{BB962C8B-B14F-4D97-AF65-F5344CB8AC3E}">
        <p14:creationId xmlns:p14="http://schemas.microsoft.com/office/powerpoint/2010/main" val="1337102514"/>
      </p:ext>
    </p:extLst>
  </p:cSld>
  <p:clrMapOvr>
    <a:masterClrMapping/>
  </p:clrMapOvr>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3655" y="355142"/>
            <a:ext cx="9165524" cy="354933"/>
          </a:xfrm>
        </p:spPr>
        <p:txBody>
          <a:bodyPr/>
          <a:lstStyle/>
          <a:p>
            <a:r>
              <a:rPr lang="fr-FR" dirty="0" smtClean="0"/>
              <a:t>9.COURSE DE VOITURES</a:t>
            </a:r>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52</a:t>
            </a:fld>
            <a:endParaRPr lang="fr-FR" dirty="0"/>
          </a:p>
        </p:txBody>
      </p:sp>
      <p:sp>
        <p:nvSpPr>
          <p:cNvPr id="6" name="Espace réservé de la date 5"/>
          <p:cNvSpPr>
            <a:spLocks noGrp="1"/>
          </p:cNvSpPr>
          <p:nvPr>
            <p:ph type="dt" sz="half" idx="2"/>
          </p:nvPr>
        </p:nvSpPr>
        <p:spPr/>
        <p:txBody>
          <a:bodyPr/>
          <a:lstStyle/>
          <a:p>
            <a:fld id="{46165C38-B0BE-CB44-AA7B-F7C5EBD373D8}" type="datetime1">
              <a:rPr lang="fr-FR" smtClean="0"/>
              <a:t>15/09/16</a:t>
            </a:fld>
            <a:endParaRPr lang="fr-FR" dirty="0"/>
          </a:p>
        </p:txBody>
      </p:sp>
      <p:pic>
        <p:nvPicPr>
          <p:cNvPr id="7" name="Image 6"/>
          <p:cNvPicPr>
            <a:picLocks noChangeAspect="1"/>
          </p:cNvPicPr>
          <p:nvPr/>
        </p:nvPicPr>
        <p:blipFill>
          <a:blip r:embed="rId2"/>
          <a:stretch>
            <a:fillRect/>
          </a:stretch>
        </p:blipFill>
        <p:spPr>
          <a:xfrm>
            <a:off x="642946" y="2645883"/>
            <a:ext cx="7620000" cy="3670300"/>
          </a:xfrm>
          <a:prstGeom prst="rect">
            <a:avLst/>
          </a:prstGeom>
        </p:spPr>
      </p:pic>
      <p:sp>
        <p:nvSpPr>
          <p:cNvPr id="8" name="ZoneTexte 7"/>
          <p:cNvSpPr txBox="1"/>
          <p:nvPr/>
        </p:nvSpPr>
        <p:spPr>
          <a:xfrm>
            <a:off x="642946" y="1124533"/>
            <a:ext cx="7620000" cy="1200329"/>
          </a:xfrm>
          <a:prstGeom prst="rect">
            <a:avLst/>
          </a:prstGeom>
          <a:noFill/>
        </p:spPr>
        <p:txBody>
          <a:bodyPr wrap="square" rtlCol="0">
            <a:spAutoFit/>
          </a:bodyPr>
          <a:lstStyle/>
          <a:p>
            <a:r>
              <a:rPr lang="fr-FR" dirty="0" smtClean="0"/>
              <a:t>Réaliser un jeu de course de voiture en caméra subjective, dans le style </a:t>
            </a:r>
          </a:p>
          <a:p>
            <a:r>
              <a:rPr lang="fr-FR" dirty="0" smtClean="0"/>
              <a:t>du jeu « </a:t>
            </a:r>
            <a:r>
              <a:rPr lang="fr-FR" dirty="0" err="1" smtClean="0"/>
              <a:t>stunt</a:t>
            </a:r>
            <a:r>
              <a:rPr lang="fr-FR" dirty="0" smtClean="0"/>
              <a:t> car racer », en gérant les déplacements, vitesses et accélérations du véhicules. Une attention particulière devra être apportée à la gestion des collisions  entre le véhicule et le décor</a:t>
            </a:r>
            <a:endParaRPr lang="fr-FR" dirty="0"/>
          </a:p>
        </p:txBody>
      </p:sp>
    </p:spTree>
    <p:extLst>
      <p:ext uri="{BB962C8B-B14F-4D97-AF65-F5344CB8AC3E}">
        <p14:creationId xmlns:p14="http://schemas.microsoft.com/office/powerpoint/2010/main" val="1337102514"/>
      </p:ext>
    </p:extLst>
  </p:cSld>
  <p:clrMapOvr>
    <a:masterClrMapping/>
  </p:clrMapOvr>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10.JEU DE PLATEFORME</a:t>
            </a:r>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53</a:t>
            </a:fld>
            <a:endParaRPr lang="fr-FR" dirty="0"/>
          </a:p>
        </p:txBody>
      </p:sp>
      <p:sp>
        <p:nvSpPr>
          <p:cNvPr id="6" name="Espace réservé de la date 5"/>
          <p:cNvSpPr>
            <a:spLocks noGrp="1"/>
          </p:cNvSpPr>
          <p:nvPr>
            <p:ph type="dt" sz="half" idx="2"/>
          </p:nvPr>
        </p:nvSpPr>
        <p:spPr/>
        <p:txBody>
          <a:bodyPr/>
          <a:lstStyle/>
          <a:p>
            <a:fld id="{98BA8CCA-163A-C441-8DB0-DDAF32FF3AB7}" type="datetime1">
              <a:rPr lang="fr-FR" smtClean="0"/>
              <a:t>15/09/16</a:t>
            </a:fld>
            <a:endParaRPr lang="fr-FR" dirty="0"/>
          </a:p>
        </p:txBody>
      </p:sp>
      <p:pic>
        <p:nvPicPr>
          <p:cNvPr id="3" name="Image 2" descr="smsr4.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63471" y="1547888"/>
            <a:ext cx="5542188" cy="3881688"/>
          </a:xfrm>
          <a:prstGeom prst="rect">
            <a:avLst/>
          </a:prstGeom>
        </p:spPr>
      </p:pic>
      <p:sp>
        <p:nvSpPr>
          <p:cNvPr id="9" name="ZoneTexte 8"/>
          <p:cNvSpPr txBox="1"/>
          <p:nvPr/>
        </p:nvSpPr>
        <p:spPr>
          <a:xfrm>
            <a:off x="277792" y="1772794"/>
            <a:ext cx="2817610" cy="3139321"/>
          </a:xfrm>
          <a:prstGeom prst="rect">
            <a:avLst/>
          </a:prstGeom>
          <a:noFill/>
        </p:spPr>
        <p:txBody>
          <a:bodyPr wrap="square" rtlCol="0">
            <a:spAutoFit/>
          </a:bodyPr>
          <a:lstStyle/>
          <a:p>
            <a:r>
              <a:rPr lang="fr-FR" dirty="0" smtClean="0"/>
              <a:t>Réaliser un jeu de plateforme dans le style de Super Mario 64 ou  </a:t>
            </a:r>
            <a:r>
              <a:rPr lang="fr-FR" dirty="0" err="1" smtClean="0"/>
              <a:t>Galaxy</a:t>
            </a:r>
            <a:r>
              <a:rPr lang="fr-FR" dirty="0" smtClean="0"/>
              <a:t>. </a:t>
            </a:r>
          </a:p>
          <a:p>
            <a:endParaRPr lang="fr-FR" dirty="0"/>
          </a:p>
          <a:p>
            <a:r>
              <a:rPr lang="fr-FR" dirty="0" smtClean="0"/>
              <a:t>Il faudra en particulier mettre en œuvre les animations du personnage principal et leur </a:t>
            </a:r>
            <a:r>
              <a:rPr lang="fr-FR" dirty="0" err="1" smtClean="0"/>
              <a:t>contr</a:t>
            </a:r>
            <a:r>
              <a:rPr lang="sk-SK" dirty="0" smtClean="0"/>
              <a:t>ô</a:t>
            </a:r>
            <a:r>
              <a:rPr lang="fr-FR" dirty="0" smtClean="0"/>
              <a:t>le par le joueur.</a:t>
            </a:r>
          </a:p>
          <a:p>
            <a:endParaRPr lang="fr-FR" dirty="0" smtClean="0"/>
          </a:p>
          <a:p>
            <a:endParaRPr lang="fr-FR" dirty="0"/>
          </a:p>
        </p:txBody>
      </p:sp>
    </p:spTree>
    <p:extLst>
      <p:ext uri="{BB962C8B-B14F-4D97-AF65-F5344CB8AC3E}">
        <p14:creationId xmlns:p14="http://schemas.microsoft.com/office/powerpoint/2010/main" val="1337102514"/>
      </p:ext>
    </p:extLst>
  </p:cSld>
  <p:clrMapOvr>
    <a:masterClrMapping/>
  </p:clrMapOvr>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CONCLUSION</a:t>
            </a:r>
            <a:endParaRPr lang="fr-FR" dirty="0"/>
          </a:p>
        </p:txBody>
      </p:sp>
      <p:sp>
        <p:nvSpPr>
          <p:cNvPr id="3" name="Espace réservé du contenu 2"/>
          <p:cNvSpPr>
            <a:spLocks noGrp="1"/>
          </p:cNvSpPr>
          <p:nvPr>
            <p:ph idx="1"/>
          </p:nvPr>
        </p:nvSpPr>
        <p:spPr/>
        <p:txBody>
          <a:bodyPr/>
          <a:lstStyle/>
          <a:p>
            <a:r>
              <a:rPr lang="fr-FR" dirty="0" smtClean="0"/>
              <a:t>Et </a:t>
            </a:r>
            <a:r>
              <a:rPr lang="fr-FR" dirty="0" smtClean="0"/>
              <a:t>maintenant … premier TP</a:t>
            </a:r>
          </a:p>
          <a:p>
            <a:endParaRPr lang="fr-FR" dirty="0"/>
          </a:p>
          <a:p>
            <a:endParaRPr lang="fr-FR" dirty="0" smtClean="0"/>
          </a:p>
          <a:p>
            <a:pPr marL="0" indent="0">
              <a:buNone/>
            </a:pPr>
            <a:r>
              <a:rPr lang="fr-FR" sz="2800" u="sng" dirty="0">
                <a:hlinkClick r:id="rId2"/>
              </a:rPr>
              <a:t>https://github.com/master-imagina/hmin317-tp1.git</a:t>
            </a:r>
            <a:endParaRPr lang="fr-FR" sz="2800" dirty="0"/>
          </a:p>
          <a:p>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54</a:t>
            </a:fld>
            <a:endParaRPr lang="fr-FR" dirty="0"/>
          </a:p>
        </p:txBody>
      </p:sp>
      <p:sp>
        <p:nvSpPr>
          <p:cNvPr id="6" name="Espace réservé de la date 5"/>
          <p:cNvSpPr>
            <a:spLocks noGrp="1"/>
          </p:cNvSpPr>
          <p:nvPr>
            <p:ph type="dt" sz="half" idx="2"/>
          </p:nvPr>
        </p:nvSpPr>
        <p:spPr/>
        <p:txBody>
          <a:bodyPr/>
          <a:lstStyle/>
          <a:p>
            <a:fld id="{D766A45E-DDA8-1C4A-8132-20614AC2F9CC}" type="datetime1">
              <a:rPr lang="fr-FR" smtClean="0"/>
              <a:t>15/09/16</a:t>
            </a:fld>
            <a:endParaRPr lang="fr-FR" dirty="0"/>
          </a:p>
        </p:txBody>
      </p:sp>
    </p:spTree>
    <p:extLst>
      <p:ext uri="{BB962C8B-B14F-4D97-AF65-F5344CB8AC3E}">
        <p14:creationId xmlns:p14="http://schemas.microsoft.com/office/powerpoint/2010/main" val="694277395"/>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6</a:t>
            </a:fld>
            <a:endParaRPr lang="fr-FR" dirty="0"/>
          </a:p>
        </p:txBody>
      </p:sp>
      <p:sp>
        <p:nvSpPr>
          <p:cNvPr id="6" name="Espace réservé de la date 5"/>
          <p:cNvSpPr>
            <a:spLocks noGrp="1"/>
          </p:cNvSpPr>
          <p:nvPr>
            <p:ph type="dt" sz="half" idx="2"/>
          </p:nvPr>
        </p:nvSpPr>
        <p:spPr/>
        <p:txBody>
          <a:bodyPr/>
          <a:lstStyle/>
          <a:p>
            <a:fld id="{994701CD-D987-514C-8C15-D59EB6C40A3E}" type="datetime1">
              <a:rPr lang="fr-FR" smtClean="0"/>
              <a:t>15/09/16</a:t>
            </a:fld>
            <a:endParaRPr lang="fr-FR" dirty="0"/>
          </a:p>
        </p:txBody>
      </p:sp>
      <p:sp>
        <p:nvSpPr>
          <p:cNvPr id="29" name="Rectangle 28"/>
          <p:cNvSpPr/>
          <p:nvPr/>
        </p:nvSpPr>
        <p:spPr>
          <a:xfrm>
            <a:off x="719572" y="2332880"/>
            <a:ext cx="1476164" cy="736080"/>
          </a:xfrm>
          <a:prstGeom prst="rect">
            <a:avLst/>
          </a:prstGeom>
          <a:solidFill>
            <a:srgbClr val="92D050"/>
          </a:solidFill>
          <a:ln w="25400" cap="flat" cmpd="sng" algn="ctr">
            <a:solidFill>
              <a:srgbClr val="278829"/>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1800" b="0" i="0" u="none" strike="noStrike" kern="0" cap="none" spc="0" normalizeH="0" baseline="0" noProof="0" dirty="0" smtClean="0">
                <a:ln>
                  <a:noFill/>
                </a:ln>
                <a:solidFill>
                  <a:srgbClr val="000000"/>
                </a:solidFill>
                <a:effectLst/>
                <a:uLnTx/>
                <a:uFillTx/>
                <a:latin typeface="Arial"/>
                <a:ea typeface="ＭＳ Ｐゴシック"/>
                <a:cs typeface="Arial"/>
              </a:rPr>
              <a:t>Game </a:t>
            </a:r>
            <a:r>
              <a:rPr kumimoji="0" lang="fr-FR" sz="1800" b="0" i="0" u="none" strike="noStrike" kern="0" cap="none" spc="0" normalizeH="0" baseline="0" noProof="0" dirty="0" err="1" smtClean="0">
                <a:ln>
                  <a:noFill/>
                </a:ln>
                <a:solidFill>
                  <a:srgbClr val="000000"/>
                </a:solidFill>
                <a:effectLst/>
                <a:uLnTx/>
                <a:uFillTx/>
                <a:latin typeface="Arial"/>
                <a:ea typeface="ＭＳ Ｐゴシック"/>
                <a:cs typeface="Arial"/>
              </a:rPr>
              <a:t>Logic</a:t>
            </a:r>
            <a:endParaRPr kumimoji="0" lang="fr-FR" sz="1800" b="0" i="0" u="none" strike="noStrike" kern="0" cap="none" spc="0" normalizeH="0" baseline="0" noProof="0" dirty="0" smtClean="0">
              <a:ln>
                <a:noFill/>
              </a:ln>
              <a:solidFill>
                <a:srgbClr val="000000"/>
              </a:solidFill>
              <a:effectLst/>
              <a:uLnTx/>
              <a:uFillTx/>
              <a:latin typeface="Arial"/>
              <a:ea typeface="ＭＳ Ｐゴシック"/>
              <a:cs typeface="Arial"/>
            </a:endParaRPr>
          </a:p>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1100" b="0" i="0" u="none" strike="noStrike" kern="0" cap="none" spc="0" normalizeH="0" baseline="0" noProof="0" dirty="0" smtClean="0">
                <a:ln>
                  <a:noFill/>
                </a:ln>
                <a:solidFill>
                  <a:srgbClr val="000000"/>
                </a:solidFill>
                <a:effectLst/>
                <a:uLnTx/>
                <a:uFillTx/>
                <a:latin typeface="Arial"/>
                <a:ea typeface="ＭＳ Ｐゴシック"/>
                <a:cs typeface="Arial"/>
              </a:rPr>
              <a:t>IA</a:t>
            </a:r>
          </a:p>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1100" b="0" i="0" u="none" strike="noStrike" kern="0" cap="none" spc="0" normalizeH="0" baseline="0" noProof="0" dirty="0" smtClean="0">
                <a:ln>
                  <a:noFill/>
                </a:ln>
                <a:solidFill>
                  <a:srgbClr val="000000"/>
                </a:solidFill>
                <a:effectLst/>
                <a:uLnTx/>
                <a:uFillTx/>
                <a:latin typeface="Arial"/>
                <a:ea typeface="ＭＳ Ｐゴシック"/>
                <a:cs typeface="Arial"/>
              </a:rPr>
              <a:t>Front end</a:t>
            </a:r>
            <a:endParaRPr kumimoji="0" lang="fr-FR" sz="1100" b="0" i="0" u="none" strike="noStrike" kern="0" cap="none" spc="0" normalizeH="0" baseline="0" noProof="0" dirty="0">
              <a:ln>
                <a:noFill/>
              </a:ln>
              <a:solidFill>
                <a:srgbClr val="000000"/>
              </a:solidFill>
              <a:effectLst/>
              <a:uLnTx/>
              <a:uFillTx/>
              <a:latin typeface="Arial"/>
              <a:ea typeface="ＭＳ Ｐゴシック"/>
              <a:cs typeface="Arial"/>
            </a:endParaRPr>
          </a:p>
        </p:txBody>
      </p:sp>
      <p:sp>
        <p:nvSpPr>
          <p:cNvPr id="30" name="Rectangle 29"/>
          <p:cNvSpPr/>
          <p:nvPr/>
        </p:nvSpPr>
        <p:spPr>
          <a:xfrm>
            <a:off x="6552220" y="3815546"/>
            <a:ext cx="1476164" cy="648072"/>
          </a:xfrm>
          <a:prstGeom prst="rect">
            <a:avLst/>
          </a:prstGeom>
          <a:solidFill>
            <a:srgbClr val="00B0F0"/>
          </a:solidFill>
          <a:ln w="25400" cap="flat" cmpd="sng" algn="ctr">
            <a:solidFill>
              <a:srgbClr val="278829"/>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1800" b="0" i="0" u="none" strike="noStrike" kern="0" cap="none" spc="0" normalizeH="0" baseline="0" noProof="0" dirty="0" err="1" smtClean="0">
                <a:ln>
                  <a:noFill/>
                </a:ln>
                <a:solidFill>
                  <a:srgbClr val="000000"/>
                </a:solidFill>
                <a:effectLst/>
                <a:uLnTx/>
                <a:uFillTx/>
                <a:latin typeface="Arial"/>
                <a:ea typeface="ＭＳ Ｐゴシック"/>
                <a:cs typeface="Arial"/>
              </a:rPr>
              <a:t>Engine</a:t>
            </a:r>
            <a:r>
              <a:rPr kumimoji="0" lang="fr-FR" sz="1800" b="0" i="0" u="none" strike="noStrike" kern="0" cap="none" spc="0" normalizeH="0" baseline="0" noProof="0" dirty="0" smtClean="0">
                <a:ln>
                  <a:noFill/>
                </a:ln>
                <a:solidFill>
                  <a:srgbClr val="000000"/>
                </a:solidFill>
                <a:effectLst/>
                <a:uLnTx/>
                <a:uFillTx/>
                <a:latin typeface="Arial"/>
                <a:ea typeface="ＭＳ Ｐゴシック"/>
                <a:cs typeface="Arial"/>
              </a:rPr>
              <a:t> </a:t>
            </a:r>
            <a:r>
              <a:rPr kumimoji="0" lang="fr-FR" sz="1800" b="0" i="0" u="none" strike="noStrike" kern="0" cap="none" spc="0" normalizeH="0" baseline="0" noProof="0" dirty="0" err="1" smtClean="0">
                <a:ln>
                  <a:noFill/>
                </a:ln>
                <a:solidFill>
                  <a:srgbClr val="000000"/>
                </a:solidFill>
                <a:effectLst/>
                <a:uLnTx/>
                <a:uFillTx/>
                <a:latin typeface="Arial"/>
                <a:ea typeface="ＭＳ Ｐゴシック"/>
                <a:cs typeface="Arial"/>
              </a:rPr>
              <a:t>Kernel</a:t>
            </a:r>
            <a:endParaRPr kumimoji="0" lang="fr-FR" sz="1100" b="0" i="0" u="none" strike="noStrike" kern="0" cap="none" spc="0" normalizeH="0" baseline="0" noProof="0" dirty="0">
              <a:ln>
                <a:noFill/>
              </a:ln>
              <a:solidFill>
                <a:srgbClr val="000000"/>
              </a:solidFill>
              <a:effectLst/>
              <a:uLnTx/>
              <a:uFillTx/>
              <a:latin typeface="Arial"/>
              <a:ea typeface="ＭＳ Ｐゴシック"/>
              <a:cs typeface="Arial"/>
            </a:endParaRPr>
          </a:p>
        </p:txBody>
      </p:sp>
      <p:sp>
        <p:nvSpPr>
          <p:cNvPr id="31" name="Rectangle 30"/>
          <p:cNvSpPr/>
          <p:nvPr/>
        </p:nvSpPr>
        <p:spPr>
          <a:xfrm>
            <a:off x="4662010" y="1412776"/>
            <a:ext cx="1476164" cy="648072"/>
          </a:xfrm>
          <a:prstGeom prst="rect">
            <a:avLst/>
          </a:prstGeom>
          <a:solidFill>
            <a:srgbClr val="00B0F0"/>
          </a:solidFill>
          <a:ln w="25400" cap="flat" cmpd="sng" algn="ctr">
            <a:solidFill>
              <a:srgbClr val="278829"/>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1800" b="0" i="0" u="none" strike="noStrike" kern="0" cap="none" spc="0" normalizeH="0" baseline="0" noProof="0" dirty="0" smtClean="0">
                <a:ln>
                  <a:noFill/>
                </a:ln>
                <a:solidFill>
                  <a:srgbClr val="000000"/>
                </a:solidFill>
                <a:effectLst/>
                <a:uLnTx/>
                <a:uFillTx/>
                <a:latin typeface="Arial"/>
                <a:ea typeface="ＭＳ Ｐゴシック"/>
                <a:cs typeface="Arial"/>
              </a:rPr>
              <a:t>Sound</a:t>
            </a:r>
            <a:endParaRPr kumimoji="0" lang="fr-FR" sz="1100" b="0" i="0" u="none" strike="noStrike" kern="0" cap="none" spc="0" normalizeH="0" baseline="0" noProof="0" dirty="0">
              <a:ln>
                <a:noFill/>
              </a:ln>
              <a:solidFill>
                <a:srgbClr val="000000"/>
              </a:solidFill>
              <a:effectLst/>
              <a:uLnTx/>
              <a:uFillTx/>
              <a:latin typeface="Arial"/>
              <a:ea typeface="ＭＳ Ｐゴシック"/>
              <a:cs typeface="Arial"/>
            </a:endParaRPr>
          </a:p>
        </p:txBody>
      </p:sp>
      <p:sp>
        <p:nvSpPr>
          <p:cNvPr id="32" name="Rectangle 31"/>
          <p:cNvSpPr/>
          <p:nvPr/>
        </p:nvSpPr>
        <p:spPr>
          <a:xfrm>
            <a:off x="4472989" y="5661248"/>
            <a:ext cx="1476164" cy="648072"/>
          </a:xfrm>
          <a:prstGeom prst="rect">
            <a:avLst/>
          </a:prstGeom>
          <a:solidFill>
            <a:srgbClr val="00B0F0"/>
          </a:solidFill>
          <a:ln w="25400" cap="flat" cmpd="sng" algn="ctr">
            <a:solidFill>
              <a:srgbClr val="278829"/>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1800" b="0" i="0" u="none" strike="noStrike" kern="0" cap="none" spc="0" normalizeH="0" baseline="0" noProof="0" dirty="0" err="1" smtClean="0">
                <a:ln>
                  <a:noFill/>
                </a:ln>
                <a:solidFill>
                  <a:srgbClr val="000000"/>
                </a:solidFill>
                <a:effectLst/>
                <a:uLnTx/>
                <a:uFillTx/>
                <a:latin typeface="Arial"/>
                <a:ea typeface="ＭＳ Ｐゴシック"/>
                <a:cs typeface="Arial"/>
              </a:rPr>
              <a:t>Render</a:t>
            </a:r>
            <a:endParaRPr kumimoji="0" lang="fr-FR" sz="1100" b="0" i="0" u="none" strike="noStrike" kern="0" cap="none" spc="0" normalizeH="0" baseline="0" noProof="0" dirty="0">
              <a:ln>
                <a:noFill/>
              </a:ln>
              <a:solidFill>
                <a:srgbClr val="000000"/>
              </a:solidFill>
              <a:effectLst/>
              <a:uLnTx/>
              <a:uFillTx/>
              <a:latin typeface="Arial"/>
              <a:ea typeface="ＭＳ Ｐゴシック"/>
              <a:cs typeface="Arial"/>
            </a:endParaRPr>
          </a:p>
        </p:txBody>
      </p:sp>
      <p:sp>
        <p:nvSpPr>
          <p:cNvPr id="33" name="Rectangle 32"/>
          <p:cNvSpPr/>
          <p:nvPr/>
        </p:nvSpPr>
        <p:spPr>
          <a:xfrm>
            <a:off x="4283968" y="4787224"/>
            <a:ext cx="1854206" cy="648072"/>
          </a:xfrm>
          <a:prstGeom prst="rect">
            <a:avLst/>
          </a:prstGeom>
          <a:solidFill>
            <a:srgbClr val="00B0F0"/>
          </a:solidFill>
          <a:ln w="25400" cap="flat" cmpd="sng" algn="ctr">
            <a:solidFill>
              <a:srgbClr val="278829"/>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1800" b="0" i="0" u="none" strike="noStrike" kern="0" cap="none" spc="0" normalizeH="0" baseline="0" noProof="0" dirty="0" err="1" smtClean="0">
                <a:ln>
                  <a:noFill/>
                </a:ln>
                <a:solidFill>
                  <a:srgbClr val="000000"/>
                </a:solidFill>
                <a:effectLst/>
                <a:uLnTx/>
                <a:uFillTx/>
                <a:latin typeface="Arial"/>
                <a:ea typeface="ＭＳ Ｐゴシック"/>
                <a:cs typeface="Arial"/>
              </a:rPr>
              <a:t>Scene</a:t>
            </a:r>
            <a:r>
              <a:rPr kumimoji="0" lang="fr-FR" sz="1800" b="0" i="0" u="none" strike="noStrike" kern="0" cap="none" spc="0" normalizeH="0" baseline="0" noProof="0" dirty="0" smtClean="0">
                <a:ln>
                  <a:noFill/>
                </a:ln>
                <a:solidFill>
                  <a:srgbClr val="000000"/>
                </a:solidFill>
                <a:effectLst/>
                <a:uLnTx/>
                <a:uFillTx/>
                <a:latin typeface="Arial"/>
                <a:ea typeface="ＭＳ Ｐゴシック"/>
                <a:cs typeface="Arial"/>
              </a:rPr>
              <a:t> Management</a:t>
            </a:r>
            <a:endParaRPr kumimoji="0" lang="fr-FR" sz="1100" b="0" i="0" u="none" strike="noStrike" kern="0" cap="none" spc="0" normalizeH="0" baseline="0" noProof="0" dirty="0">
              <a:ln>
                <a:noFill/>
              </a:ln>
              <a:solidFill>
                <a:srgbClr val="000000"/>
              </a:solidFill>
              <a:effectLst/>
              <a:uLnTx/>
              <a:uFillTx/>
              <a:latin typeface="Arial"/>
              <a:ea typeface="ＭＳ Ｐゴシック"/>
              <a:cs typeface="Arial"/>
            </a:endParaRPr>
          </a:p>
        </p:txBody>
      </p:sp>
      <p:sp>
        <p:nvSpPr>
          <p:cNvPr id="34" name="Rectangle 33"/>
          <p:cNvSpPr/>
          <p:nvPr/>
        </p:nvSpPr>
        <p:spPr>
          <a:xfrm>
            <a:off x="6552220" y="2376884"/>
            <a:ext cx="1476164" cy="648072"/>
          </a:xfrm>
          <a:prstGeom prst="rect">
            <a:avLst/>
          </a:prstGeom>
          <a:solidFill>
            <a:srgbClr val="00B0F0"/>
          </a:solidFill>
          <a:ln w="25400" cap="flat" cmpd="sng" algn="ctr">
            <a:solidFill>
              <a:srgbClr val="278829"/>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1800" b="0" i="0" u="none" strike="noStrike" kern="0" cap="none" spc="0" normalizeH="0" baseline="0" noProof="0" dirty="0" err="1" smtClean="0">
                <a:ln>
                  <a:noFill/>
                </a:ln>
                <a:solidFill>
                  <a:srgbClr val="000000"/>
                </a:solidFill>
                <a:effectLst/>
                <a:uLnTx/>
                <a:uFillTx/>
                <a:latin typeface="Arial"/>
                <a:ea typeface="ＭＳ Ｐゴシック"/>
                <a:cs typeface="Arial"/>
              </a:rPr>
              <a:t>Controllers</a:t>
            </a:r>
            <a:endParaRPr kumimoji="0" lang="fr-FR" sz="1100" b="0" i="0" u="none" strike="noStrike" kern="0" cap="none" spc="0" normalizeH="0" baseline="0" noProof="0" dirty="0">
              <a:ln>
                <a:noFill/>
              </a:ln>
              <a:solidFill>
                <a:srgbClr val="000000"/>
              </a:solidFill>
              <a:effectLst/>
              <a:uLnTx/>
              <a:uFillTx/>
              <a:latin typeface="Arial"/>
              <a:ea typeface="ＭＳ Ｐゴシック"/>
              <a:cs typeface="Arial"/>
            </a:endParaRPr>
          </a:p>
        </p:txBody>
      </p:sp>
      <p:sp>
        <p:nvSpPr>
          <p:cNvPr id="35" name="Rectangle 34"/>
          <p:cNvSpPr/>
          <p:nvPr/>
        </p:nvSpPr>
        <p:spPr>
          <a:xfrm>
            <a:off x="2807804" y="3815976"/>
            <a:ext cx="1476164" cy="648072"/>
          </a:xfrm>
          <a:prstGeom prst="rect">
            <a:avLst/>
          </a:prstGeom>
          <a:solidFill>
            <a:srgbClr val="00B0F0"/>
          </a:solidFill>
          <a:ln w="25400" cap="flat" cmpd="sng" algn="ctr">
            <a:solidFill>
              <a:srgbClr val="278829"/>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1800" b="0" i="0" u="none" strike="noStrike" kern="0" cap="none" spc="0" normalizeH="0" baseline="0" noProof="0" dirty="0" err="1" smtClean="0">
                <a:ln>
                  <a:noFill/>
                </a:ln>
                <a:solidFill>
                  <a:srgbClr val="000000"/>
                </a:solidFill>
                <a:effectLst/>
                <a:uLnTx/>
                <a:uFillTx/>
                <a:latin typeface="Arial"/>
                <a:ea typeface="ＭＳ Ｐゴシック"/>
                <a:cs typeface="Arial"/>
              </a:rPr>
              <a:t>Physics</a:t>
            </a:r>
            <a:endParaRPr kumimoji="0" lang="fr-FR" sz="1100" b="0" i="0" u="none" strike="noStrike" kern="0" cap="none" spc="0" normalizeH="0" baseline="0" noProof="0" dirty="0">
              <a:ln>
                <a:noFill/>
              </a:ln>
              <a:solidFill>
                <a:srgbClr val="000000"/>
              </a:solidFill>
              <a:effectLst/>
              <a:uLnTx/>
              <a:uFillTx/>
              <a:latin typeface="Arial"/>
              <a:ea typeface="ＭＳ Ｐゴシック"/>
              <a:cs typeface="Arial"/>
            </a:endParaRPr>
          </a:p>
        </p:txBody>
      </p:sp>
      <p:sp>
        <p:nvSpPr>
          <p:cNvPr id="36" name="Rectangle 35"/>
          <p:cNvSpPr/>
          <p:nvPr/>
        </p:nvSpPr>
        <p:spPr>
          <a:xfrm>
            <a:off x="4662010" y="2370444"/>
            <a:ext cx="1476164" cy="648072"/>
          </a:xfrm>
          <a:prstGeom prst="rect">
            <a:avLst/>
          </a:prstGeom>
          <a:solidFill>
            <a:srgbClr val="00B0F0"/>
          </a:solidFill>
          <a:ln w="25400" cap="flat" cmpd="sng" algn="ctr">
            <a:solidFill>
              <a:srgbClr val="278829"/>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1800" b="0" i="0" u="none" strike="noStrike" kern="0" cap="none" spc="0" normalizeH="0" baseline="0" noProof="0" dirty="0" smtClean="0">
                <a:ln>
                  <a:noFill/>
                </a:ln>
                <a:solidFill>
                  <a:srgbClr val="000000"/>
                </a:solidFill>
                <a:effectLst/>
                <a:uLnTx/>
                <a:uFillTx/>
                <a:latin typeface="Arial"/>
                <a:ea typeface="ＭＳ Ｐゴシック"/>
                <a:cs typeface="Arial"/>
              </a:rPr>
              <a:t>Scripting</a:t>
            </a:r>
            <a:endParaRPr kumimoji="0" lang="fr-FR" sz="1100" b="0" i="0" u="none" strike="noStrike" kern="0" cap="none" spc="0" normalizeH="0" baseline="0" noProof="0" dirty="0">
              <a:ln>
                <a:noFill/>
              </a:ln>
              <a:solidFill>
                <a:srgbClr val="000000"/>
              </a:solidFill>
              <a:effectLst/>
              <a:uLnTx/>
              <a:uFillTx/>
              <a:latin typeface="Arial"/>
              <a:ea typeface="ＭＳ Ｐゴシック"/>
              <a:cs typeface="Arial"/>
            </a:endParaRPr>
          </a:p>
        </p:txBody>
      </p:sp>
      <p:cxnSp>
        <p:nvCxnSpPr>
          <p:cNvPr id="37" name="Straight Arrow Connector 23"/>
          <p:cNvCxnSpPr>
            <a:stCxn id="29" idx="3"/>
            <a:endCxn id="36" idx="1"/>
          </p:cNvCxnSpPr>
          <p:nvPr/>
        </p:nvCxnSpPr>
        <p:spPr>
          <a:xfrm flipV="1">
            <a:off x="2195736" y="2694480"/>
            <a:ext cx="2466274" cy="6440"/>
          </a:xfrm>
          <a:prstGeom prst="straightConnector1">
            <a:avLst/>
          </a:prstGeom>
          <a:noFill/>
          <a:ln w="28575" cap="flat" cmpd="sng" algn="ctr">
            <a:solidFill>
              <a:schemeClr val="tx1"/>
            </a:solidFill>
            <a:prstDash val="solid"/>
            <a:headEnd type="arrow"/>
            <a:tailEnd type="arrow"/>
          </a:ln>
          <a:effectLst/>
        </p:spPr>
      </p:cxnSp>
      <p:cxnSp>
        <p:nvCxnSpPr>
          <p:cNvPr id="38" name="Straight Arrow Connector 31"/>
          <p:cNvCxnSpPr>
            <a:stCxn id="36" idx="3"/>
            <a:endCxn id="34" idx="1"/>
          </p:cNvCxnSpPr>
          <p:nvPr/>
        </p:nvCxnSpPr>
        <p:spPr>
          <a:xfrm>
            <a:off x="6138174" y="2694480"/>
            <a:ext cx="414046" cy="6440"/>
          </a:xfrm>
          <a:prstGeom prst="straightConnector1">
            <a:avLst/>
          </a:prstGeom>
          <a:noFill/>
          <a:ln w="28575" cap="flat" cmpd="sng" algn="ctr">
            <a:solidFill>
              <a:srgbClr val="000000"/>
            </a:solidFill>
            <a:prstDash val="solid"/>
            <a:headEnd type="arrow"/>
            <a:tailEnd type="arrow"/>
          </a:ln>
          <a:effectLst/>
        </p:spPr>
      </p:cxnSp>
      <p:cxnSp>
        <p:nvCxnSpPr>
          <p:cNvPr id="39" name="Straight Arrow Connector 33"/>
          <p:cNvCxnSpPr>
            <a:stCxn id="34" idx="2"/>
            <a:endCxn id="30" idx="0"/>
          </p:cNvCxnSpPr>
          <p:nvPr/>
        </p:nvCxnSpPr>
        <p:spPr>
          <a:xfrm>
            <a:off x="7290302" y="3024956"/>
            <a:ext cx="0" cy="790590"/>
          </a:xfrm>
          <a:prstGeom prst="straightConnector1">
            <a:avLst/>
          </a:prstGeom>
          <a:noFill/>
          <a:ln w="28575" cap="flat" cmpd="sng" algn="ctr">
            <a:solidFill>
              <a:schemeClr val="tx1"/>
            </a:solidFill>
            <a:prstDash val="solid"/>
            <a:headEnd type="none" w="med" len="med"/>
            <a:tailEnd type="arrow" w="med" len="med"/>
          </a:ln>
          <a:effectLst/>
        </p:spPr>
      </p:cxnSp>
      <p:cxnSp>
        <p:nvCxnSpPr>
          <p:cNvPr id="40" name="Straight Arrow Connector 35"/>
          <p:cNvCxnSpPr>
            <a:stCxn id="30" idx="0"/>
            <a:endCxn id="36" idx="2"/>
          </p:cNvCxnSpPr>
          <p:nvPr/>
        </p:nvCxnSpPr>
        <p:spPr>
          <a:xfrm flipH="1" flipV="1">
            <a:off x="5400092" y="3018516"/>
            <a:ext cx="1890210" cy="797030"/>
          </a:xfrm>
          <a:prstGeom prst="straightConnector1">
            <a:avLst/>
          </a:prstGeom>
          <a:noFill/>
          <a:ln w="28575" cap="flat" cmpd="sng" algn="ctr">
            <a:solidFill>
              <a:schemeClr val="tx1"/>
            </a:solidFill>
            <a:prstDash val="solid"/>
            <a:headEnd type="arrow"/>
            <a:tailEnd type="arrow"/>
          </a:ln>
          <a:effectLst/>
        </p:spPr>
      </p:cxnSp>
      <p:cxnSp>
        <p:nvCxnSpPr>
          <p:cNvPr id="41" name="Straight Arrow Connector 42"/>
          <p:cNvCxnSpPr>
            <a:stCxn id="36" idx="2"/>
            <a:endCxn id="35" idx="0"/>
          </p:cNvCxnSpPr>
          <p:nvPr/>
        </p:nvCxnSpPr>
        <p:spPr>
          <a:xfrm flipH="1">
            <a:off x="3545886" y="3018516"/>
            <a:ext cx="1854206" cy="797460"/>
          </a:xfrm>
          <a:prstGeom prst="straightConnector1">
            <a:avLst/>
          </a:prstGeom>
          <a:noFill/>
          <a:ln w="28575" cap="flat" cmpd="sng" algn="ctr">
            <a:solidFill>
              <a:schemeClr val="tx1"/>
            </a:solidFill>
            <a:prstDash val="solid"/>
            <a:headEnd type="arrow"/>
            <a:tailEnd type="arrow"/>
          </a:ln>
          <a:effectLst/>
        </p:spPr>
      </p:cxnSp>
      <p:cxnSp>
        <p:nvCxnSpPr>
          <p:cNvPr id="42" name="Straight Arrow Connector 46"/>
          <p:cNvCxnSpPr>
            <a:stCxn id="30" idx="2"/>
            <a:endCxn id="33" idx="3"/>
          </p:cNvCxnSpPr>
          <p:nvPr/>
        </p:nvCxnSpPr>
        <p:spPr>
          <a:xfrm flipH="1">
            <a:off x="6138174" y="4463618"/>
            <a:ext cx="1152128" cy="647642"/>
          </a:xfrm>
          <a:prstGeom prst="straightConnector1">
            <a:avLst/>
          </a:prstGeom>
          <a:noFill/>
          <a:ln w="28575" cap="flat" cmpd="sng" algn="ctr">
            <a:solidFill>
              <a:srgbClr val="FFFFFF"/>
            </a:solidFill>
            <a:prstDash val="solid"/>
            <a:headEnd type="none" w="med" len="med"/>
            <a:tailEnd type="arrow" w="med" len="med"/>
          </a:ln>
          <a:effectLst/>
        </p:spPr>
      </p:cxnSp>
      <p:cxnSp>
        <p:nvCxnSpPr>
          <p:cNvPr id="43" name="Straight Arrow Connector 50"/>
          <p:cNvCxnSpPr>
            <a:stCxn id="33" idx="2"/>
            <a:endCxn id="32" idx="0"/>
          </p:cNvCxnSpPr>
          <p:nvPr/>
        </p:nvCxnSpPr>
        <p:spPr>
          <a:xfrm>
            <a:off x="5211071" y="5435296"/>
            <a:ext cx="0" cy="225952"/>
          </a:xfrm>
          <a:prstGeom prst="straightConnector1">
            <a:avLst/>
          </a:prstGeom>
          <a:noFill/>
          <a:ln w="28575" cap="flat" cmpd="sng" algn="ctr">
            <a:solidFill>
              <a:schemeClr val="tx1"/>
            </a:solidFill>
            <a:prstDash val="solid"/>
            <a:headEnd type="none" w="med" len="med"/>
            <a:tailEnd type="arrow" w="med" len="med"/>
          </a:ln>
          <a:effectLst/>
        </p:spPr>
      </p:cxnSp>
      <p:cxnSp>
        <p:nvCxnSpPr>
          <p:cNvPr id="44" name="Straight Arrow Connector 55"/>
          <p:cNvCxnSpPr>
            <a:stCxn id="36" idx="2"/>
            <a:endCxn id="33" idx="0"/>
          </p:cNvCxnSpPr>
          <p:nvPr/>
        </p:nvCxnSpPr>
        <p:spPr>
          <a:xfrm flipH="1">
            <a:off x="5211071" y="3018516"/>
            <a:ext cx="189021" cy="1768708"/>
          </a:xfrm>
          <a:prstGeom prst="straightConnector1">
            <a:avLst/>
          </a:prstGeom>
          <a:noFill/>
          <a:ln w="28575" cap="flat" cmpd="sng" algn="ctr">
            <a:solidFill>
              <a:schemeClr val="tx1"/>
            </a:solidFill>
            <a:prstDash val="solid"/>
            <a:headEnd type="none" w="med" len="med"/>
            <a:tailEnd type="arrow" w="med" len="med"/>
          </a:ln>
          <a:effectLst/>
        </p:spPr>
      </p:cxnSp>
      <p:cxnSp>
        <p:nvCxnSpPr>
          <p:cNvPr id="45" name="Straight Arrow Connector 61"/>
          <p:cNvCxnSpPr>
            <a:stCxn id="35" idx="2"/>
            <a:endCxn id="33" idx="1"/>
          </p:cNvCxnSpPr>
          <p:nvPr/>
        </p:nvCxnSpPr>
        <p:spPr>
          <a:xfrm>
            <a:off x="3545886" y="4464048"/>
            <a:ext cx="738082" cy="647212"/>
          </a:xfrm>
          <a:prstGeom prst="straightConnector1">
            <a:avLst/>
          </a:prstGeom>
          <a:noFill/>
          <a:ln w="28575" cap="flat" cmpd="sng" algn="ctr">
            <a:solidFill>
              <a:srgbClr val="FFFFFF"/>
            </a:solidFill>
            <a:prstDash val="solid"/>
            <a:headEnd type="none" w="med" len="med"/>
            <a:tailEnd type="arrow" w="med" len="med"/>
          </a:ln>
          <a:effectLst/>
        </p:spPr>
      </p:cxnSp>
      <p:cxnSp>
        <p:nvCxnSpPr>
          <p:cNvPr id="46" name="Straight Arrow Connector 118"/>
          <p:cNvCxnSpPr>
            <a:stCxn id="36" idx="0"/>
            <a:endCxn id="31" idx="2"/>
          </p:cNvCxnSpPr>
          <p:nvPr/>
        </p:nvCxnSpPr>
        <p:spPr>
          <a:xfrm flipV="1">
            <a:off x="5400092" y="2060848"/>
            <a:ext cx="0" cy="309596"/>
          </a:xfrm>
          <a:prstGeom prst="straightConnector1">
            <a:avLst/>
          </a:prstGeom>
          <a:noFill/>
          <a:ln w="28575" cap="flat" cmpd="sng" algn="ctr">
            <a:solidFill>
              <a:schemeClr val="tx1"/>
            </a:solidFill>
            <a:prstDash val="solid"/>
            <a:headEnd type="none" w="med" len="med"/>
            <a:tailEnd type="arrow" w="med" len="med"/>
          </a:ln>
          <a:effectLst/>
        </p:spPr>
      </p:cxnSp>
      <p:sp>
        <p:nvSpPr>
          <p:cNvPr id="47" name="Rectangle 46"/>
          <p:cNvSpPr/>
          <p:nvPr/>
        </p:nvSpPr>
        <p:spPr>
          <a:xfrm>
            <a:off x="6552220" y="5661248"/>
            <a:ext cx="1476164" cy="648072"/>
          </a:xfrm>
          <a:prstGeom prst="rect">
            <a:avLst/>
          </a:prstGeom>
          <a:solidFill>
            <a:srgbClr val="00B0F0"/>
          </a:solidFill>
          <a:ln w="25400" cap="flat" cmpd="sng" algn="ctr">
            <a:solidFill>
              <a:srgbClr val="278829"/>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fr-FR" sz="1800" b="0" i="0" u="none" strike="noStrike" kern="0" cap="none" spc="0" normalizeH="0" baseline="0" noProof="0" dirty="0" smtClean="0">
                <a:ln>
                  <a:noFill/>
                </a:ln>
                <a:solidFill>
                  <a:srgbClr val="000000"/>
                </a:solidFill>
                <a:effectLst/>
                <a:uLnTx/>
                <a:uFillTx/>
                <a:latin typeface="Arial"/>
                <a:ea typeface="ＭＳ Ｐゴシック"/>
                <a:cs typeface="Arial"/>
              </a:rPr>
              <a:t>Animation</a:t>
            </a:r>
            <a:endParaRPr kumimoji="0" lang="fr-FR" sz="1100" b="0" i="0" u="none" strike="noStrike" kern="0" cap="none" spc="0" normalizeH="0" baseline="0" noProof="0" dirty="0">
              <a:ln>
                <a:noFill/>
              </a:ln>
              <a:solidFill>
                <a:srgbClr val="000000"/>
              </a:solidFill>
              <a:effectLst/>
              <a:uLnTx/>
              <a:uFillTx/>
              <a:latin typeface="Arial"/>
              <a:ea typeface="ＭＳ Ｐゴシック"/>
              <a:cs typeface="Arial"/>
            </a:endParaRPr>
          </a:p>
        </p:txBody>
      </p:sp>
      <p:cxnSp>
        <p:nvCxnSpPr>
          <p:cNvPr id="48" name="Straight Arrow Connector 21"/>
          <p:cNvCxnSpPr>
            <a:stCxn id="47" idx="0"/>
            <a:endCxn id="33" idx="3"/>
          </p:cNvCxnSpPr>
          <p:nvPr/>
        </p:nvCxnSpPr>
        <p:spPr>
          <a:xfrm flipH="1" flipV="1">
            <a:off x="6138174" y="5111260"/>
            <a:ext cx="1152128" cy="549988"/>
          </a:xfrm>
          <a:prstGeom prst="straightConnector1">
            <a:avLst/>
          </a:prstGeom>
          <a:noFill/>
          <a:ln w="28575" cap="flat" cmpd="sng" algn="ctr">
            <a:solidFill>
              <a:schemeClr val="tx1"/>
            </a:solidFill>
            <a:prstDash val="solid"/>
            <a:headEnd type="arrow"/>
            <a:tailEnd type="arrow"/>
          </a:ln>
          <a:effectLst/>
        </p:spPr>
      </p:cxnSp>
      <p:cxnSp>
        <p:nvCxnSpPr>
          <p:cNvPr id="49" name="Elbow Connector 6"/>
          <p:cNvCxnSpPr>
            <a:stCxn id="33" idx="3"/>
            <a:endCxn id="31" idx="3"/>
          </p:cNvCxnSpPr>
          <p:nvPr/>
        </p:nvCxnSpPr>
        <p:spPr>
          <a:xfrm flipV="1">
            <a:off x="6138174" y="1736812"/>
            <a:ext cx="12700" cy="3374448"/>
          </a:xfrm>
          <a:prstGeom prst="bentConnector3">
            <a:avLst>
              <a:gd name="adj1" fmla="val 1800000"/>
            </a:avLst>
          </a:prstGeom>
          <a:noFill/>
          <a:ln w="28575" cap="flat" cmpd="sng" algn="ctr">
            <a:solidFill>
              <a:srgbClr val="FFFFFF"/>
            </a:solidFill>
            <a:prstDash val="solid"/>
            <a:headEnd type="arrow"/>
            <a:tailEnd type="arrow"/>
          </a:ln>
          <a:effectLst/>
        </p:spPr>
      </p:cxnSp>
    </p:spTree>
    <p:extLst>
      <p:ext uri="{BB962C8B-B14F-4D97-AF65-F5344CB8AC3E}">
        <p14:creationId xmlns:p14="http://schemas.microsoft.com/office/powerpoint/2010/main" val="246851552"/>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smtClean="0"/>
              <a:t>Processus de développement d’un jeu vidéo</a:t>
            </a:r>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7</a:t>
            </a:fld>
            <a:endParaRPr lang="fr-FR" dirty="0"/>
          </a:p>
        </p:txBody>
      </p:sp>
      <p:sp>
        <p:nvSpPr>
          <p:cNvPr id="6" name="Espace réservé de la date 5"/>
          <p:cNvSpPr>
            <a:spLocks noGrp="1"/>
          </p:cNvSpPr>
          <p:nvPr>
            <p:ph type="dt" sz="half" idx="2"/>
          </p:nvPr>
        </p:nvSpPr>
        <p:spPr/>
        <p:txBody>
          <a:bodyPr/>
          <a:lstStyle/>
          <a:p>
            <a:fld id="{B64112A8-5770-DE45-97F0-44AC551BFF1F}" type="datetime1">
              <a:rPr lang="fr-FR" smtClean="0"/>
              <a:t>15/09/16</a:t>
            </a:fld>
            <a:endParaRPr lang="fr-FR" dirty="0"/>
          </a:p>
        </p:txBody>
      </p:sp>
      <p:sp>
        <p:nvSpPr>
          <p:cNvPr id="9" name="Rectangle 8"/>
          <p:cNvSpPr/>
          <p:nvPr/>
        </p:nvSpPr>
        <p:spPr>
          <a:xfrm>
            <a:off x="4273826" y="1088625"/>
            <a:ext cx="4572000" cy="5078314"/>
          </a:xfrm>
          <a:prstGeom prst="rect">
            <a:avLst/>
          </a:prstGeom>
        </p:spPr>
        <p:txBody>
          <a:bodyPr>
            <a:spAutoFit/>
          </a:bodyPr>
          <a:lstStyle/>
          <a:p>
            <a:pPr marL="285750" indent="-285750">
              <a:buFont typeface="Arial"/>
              <a:buChar char="•"/>
            </a:pPr>
            <a:r>
              <a:rPr lang="fr-FR" dirty="0" smtClean="0"/>
              <a:t>Artistique</a:t>
            </a:r>
            <a:endParaRPr lang="fr-FR" dirty="0"/>
          </a:p>
          <a:p>
            <a:pPr marL="742950" lvl="1" indent="-285750">
              <a:buFont typeface="Arial"/>
              <a:buChar char="•"/>
            </a:pPr>
            <a:r>
              <a:rPr lang="fr-FR" dirty="0"/>
              <a:t>Directeur artistique</a:t>
            </a:r>
          </a:p>
          <a:p>
            <a:pPr marL="742950" lvl="1" indent="-285750">
              <a:buFont typeface="Arial"/>
              <a:buChar char="•"/>
            </a:pPr>
            <a:r>
              <a:rPr lang="ro-RO" dirty="0"/>
              <a:t>Concept artist</a:t>
            </a:r>
          </a:p>
          <a:p>
            <a:pPr marL="742950" lvl="1" indent="-285750">
              <a:buFont typeface="Arial"/>
              <a:buChar char="•"/>
            </a:pPr>
            <a:r>
              <a:rPr lang="fr-FR" dirty="0"/>
              <a:t>Graphiste (2D, 3D)</a:t>
            </a:r>
          </a:p>
          <a:p>
            <a:pPr marL="742950" lvl="1" indent="-285750">
              <a:buFont typeface="Arial"/>
              <a:buChar char="•"/>
            </a:pPr>
            <a:r>
              <a:rPr lang="fr-FR" dirty="0"/>
              <a:t>Graphiste technique</a:t>
            </a:r>
          </a:p>
          <a:p>
            <a:pPr marL="742950" lvl="1" indent="-285750">
              <a:buFont typeface="Arial"/>
              <a:buChar char="•"/>
            </a:pPr>
            <a:r>
              <a:rPr lang="fr-FR" dirty="0"/>
              <a:t>Animateur</a:t>
            </a:r>
          </a:p>
          <a:p>
            <a:pPr marL="742950" lvl="1" indent="-285750">
              <a:buFont typeface="Arial"/>
              <a:buChar char="•"/>
            </a:pPr>
            <a:r>
              <a:rPr lang="it-IT" dirty="0"/>
              <a:t>Designer sonore</a:t>
            </a:r>
          </a:p>
          <a:p>
            <a:pPr marL="742950" lvl="1" indent="-285750">
              <a:buFont typeface="Arial"/>
              <a:buChar char="•"/>
            </a:pPr>
            <a:r>
              <a:rPr lang="es-ES_tradnl" dirty="0" err="1"/>
              <a:t>Musicien</a:t>
            </a:r>
            <a:endParaRPr lang="es-ES_tradnl" dirty="0"/>
          </a:p>
          <a:p>
            <a:pPr marL="285750" indent="-285750">
              <a:buFont typeface="Arial"/>
              <a:buChar char="•"/>
            </a:pPr>
            <a:r>
              <a:rPr lang="fr-FR" dirty="0" smtClean="0"/>
              <a:t>Technique</a:t>
            </a:r>
            <a:endParaRPr lang="fr-FR" dirty="0"/>
          </a:p>
          <a:p>
            <a:pPr marL="742950" lvl="1" indent="-285750">
              <a:buFont typeface="Arial"/>
              <a:buChar char="•"/>
            </a:pPr>
            <a:r>
              <a:rPr lang="fr-FR" dirty="0"/>
              <a:t>Directeur technique</a:t>
            </a:r>
          </a:p>
          <a:p>
            <a:pPr marL="742950" lvl="1" indent="-285750">
              <a:buFont typeface="Arial"/>
              <a:buChar char="•"/>
            </a:pPr>
            <a:r>
              <a:rPr lang="fr-FR" dirty="0"/>
              <a:t>Développeur</a:t>
            </a:r>
          </a:p>
          <a:p>
            <a:pPr marL="285750" indent="-285750">
              <a:buFont typeface="Arial"/>
              <a:buChar char="•"/>
            </a:pPr>
            <a:r>
              <a:rPr lang="fr-FR" dirty="0"/>
              <a:t>Production</a:t>
            </a:r>
          </a:p>
          <a:p>
            <a:pPr marL="742950" lvl="1" indent="-285750">
              <a:buFont typeface="Arial"/>
              <a:buChar char="•"/>
            </a:pPr>
            <a:r>
              <a:rPr lang="fr-FR" dirty="0"/>
              <a:t>Producteur</a:t>
            </a:r>
          </a:p>
          <a:p>
            <a:pPr marL="742950" lvl="1" indent="-285750">
              <a:buFont typeface="Arial"/>
              <a:buChar char="•"/>
            </a:pPr>
            <a:r>
              <a:rPr lang="fr-FR" dirty="0"/>
              <a:t>Game designer, Réalisateur</a:t>
            </a:r>
          </a:p>
          <a:p>
            <a:pPr marL="742950" lvl="1" indent="-285750">
              <a:buFont typeface="Arial"/>
              <a:buChar char="•"/>
            </a:pPr>
            <a:r>
              <a:rPr lang="fr-FR" dirty="0" err="1"/>
              <a:t>Level</a:t>
            </a:r>
            <a:r>
              <a:rPr lang="fr-FR" dirty="0"/>
              <a:t> designer</a:t>
            </a:r>
          </a:p>
          <a:p>
            <a:pPr marL="742950" lvl="1" indent="-285750">
              <a:buFont typeface="Arial"/>
              <a:buChar char="•"/>
            </a:pPr>
            <a:r>
              <a:rPr lang="fr-FR" dirty="0"/>
              <a:t>Opérateur </a:t>
            </a:r>
            <a:r>
              <a:rPr lang="fr-FR" dirty="0" err="1"/>
              <a:t>mocap</a:t>
            </a:r>
            <a:endParaRPr lang="fr-FR" dirty="0"/>
          </a:p>
          <a:p>
            <a:pPr marL="742950" lvl="1" indent="-285750">
              <a:buFont typeface="Arial"/>
              <a:buChar char="•"/>
            </a:pPr>
            <a:r>
              <a:rPr lang="fr-FR" dirty="0"/>
              <a:t>Testeur</a:t>
            </a:r>
          </a:p>
          <a:p>
            <a:pPr marL="742950" lvl="1" indent="-285750">
              <a:buFont typeface="Arial"/>
              <a:buChar char="•"/>
            </a:pPr>
            <a:r>
              <a:rPr lang="fr-FR" dirty="0"/>
              <a:t>Chargé de production</a:t>
            </a:r>
          </a:p>
        </p:txBody>
      </p:sp>
      <p:sp>
        <p:nvSpPr>
          <p:cNvPr id="10" name="Rectangle 9"/>
          <p:cNvSpPr/>
          <p:nvPr/>
        </p:nvSpPr>
        <p:spPr>
          <a:xfrm>
            <a:off x="474870" y="1297035"/>
            <a:ext cx="3666434" cy="3139321"/>
          </a:xfrm>
          <a:prstGeom prst="rect">
            <a:avLst/>
          </a:prstGeom>
        </p:spPr>
        <p:txBody>
          <a:bodyPr wrap="square">
            <a:spAutoFit/>
          </a:bodyPr>
          <a:lstStyle/>
          <a:p>
            <a:r>
              <a:rPr lang="fr-FR" dirty="0"/>
              <a:t>Avant d'étudier en détail les composants d'un moteur de jeu, il est important de se familiariser avec le processus de développement d'un jeu.</a:t>
            </a:r>
          </a:p>
          <a:p>
            <a:endParaRPr lang="fr-FR" dirty="0"/>
          </a:p>
          <a:p>
            <a:r>
              <a:rPr lang="fr-FR" dirty="0"/>
              <a:t>Selon l'ampleur et le type de projet, tous les corps de métiers ci-après peuvent ne pas être représentés, ou certaines personnes peuvent endosser plusieurs casquettes</a:t>
            </a:r>
          </a:p>
        </p:txBody>
      </p:sp>
    </p:spTree>
    <p:extLst>
      <p:ext uri="{BB962C8B-B14F-4D97-AF65-F5344CB8AC3E}">
        <p14:creationId xmlns:p14="http://schemas.microsoft.com/office/powerpoint/2010/main" val="1341778651"/>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err="1" smtClean="0"/>
              <a:t>Workflow</a:t>
            </a:r>
            <a:r>
              <a:rPr lang="fr-FR" dirty="0" smtClean="0"/>
              <a:t> : étapes de la création d’un jeu</a:t>
            </a:r>
            <a:endParaRPr lang="fr-FR" dirty="0"/>
          </a:p>
        </p:txBody>
      </p:sp>
      <p:sp>
        <p:nvSpPr>
          <p:cNvPr id="3" name="Espace réservé du contenu 2"/>
          <p:cNvSpPr>
            <a:spLocks noGrp="1"/>
          </p:cNvSpPr>
          <p:nvPr>
            <p:ph idx="1"/>
          </p:nvPr>
        </p:nvSpPr>
        <p:spPr/>
        <p:txBody>
          <a:bodyPr>
            <a:normAutofit/>
          </a:bodyPr>
          <a:lstStyle/>
          <a:p>
            <a:r>
              <a:rPr lang="en-US" dirty="0"/>
              <a:t>Brainstorming</a:t>
            </a:r>
          </a:p>
          <a:p>
            <a:pPr lvl="1"/>
            <a:r>
              <a:rPr lang="fr-FR" dirty="0"/>
              <a:t>Propositions de </a:t>
            </a:r>
            <a:r>
              <a:rPr lang="fr-FR" dirty="0" smtClean="0"/>
              <a:t>concepts</a:t>
            </a:r>
          </a:p>
          <a:p>
            <a:pPr lvl="1"/>
            <a:r>
              <a:rPr lang="fr-FR" dirty="0" smtClean="0"/>
              <a:t>Feu vert</a:t>
            </a:r>
            <a:endParaRPr lang="fr-FR" dirty="0"/>
          </a:p>
          <a:p>
            <a:r>
              <a:rPr lang="fr-FR" dirty="0"/>
              <a:t>Pré-production</a:t>
            </a:r>
          </a:p>
          <a:p>
            <a:pPr lvl="1"/>
            <a:r>
              <a:rPr lang="fr-FR" dirty="0"/>
              <a:t>Ecriture du </a:t>
            </a:r>
            <a:r>
              <a:rPr lang="fr-FR" dirty="0" err="1"/>
              <a:t>game</a:t>
            </a:r>
            <a:r>
              <a:rPr lang="fr-FR" dirty="0"/>
              <a:t> design document (GDD)</a:t>
            </a:r>
          </a:p>
          <a:p>
            <a:pPr lvl="1"/>
            <a:r>
              <a:rPr lang="fr-FR" dirty="0"/>
              <a:t>Ecriture du </a:t>
            </a:r>
            <a:r>
              <a:rPr lang="fr-FR" dirty="0" err="1"/>
              <a:t>technical</a:t>
            </a:r>
            <a:r>
              <a:rPr lang="fr-FR" dirty="0"/>
              <a:t> design document (TDD)</a:t>
            </a:r>
          </a:p>
          <a:p>
            <a:pPr lvl="1"/>
            <a:r>
              <a:rPr lang="fr-FR" dirty="0"/>
              <a:t>Recherches artistiques</a:t>
            </a:r>
          </a:p>
          <a:p>
            <a:pPr lvl="1"/>
            <a:r>
              <a:rPr lang="fr-FR" dirty="0"/>
              <a:t>Mise en place de la chaîne d'outils (export, éditeurs, ...</a:t>
            </a:r>
            <a:r>
              <a:rPr lang="fr-FR" dirty="0" smtClean="0"/>
              <a:t>)</a:t>
            </a:r>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smtClean="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8</a:t>
            </a:fld>
            <a:endParaRPr lang="fr-FR" dirty="0"/>
          </a:p>
        </p:txBody>
      </p:sp>
      <p:sp>
        <p:nvSpPr>
          <p:cNvPr id="6" name="Espace réservé de la date 5"/>
          <p:cNvSpPr>
            <a:spLocks noGrp="1"/>
          </p:cNvSpPr>
          <p:nvPr>
            <p:ph type="dt" sz="half" idx="2"/>
          </p:nvPr>
        </p:nvSpPr>
        <p:spPr/>
        <p:txBody>
          <a:bodyPr/>
          <a:lstStyle/>
          <a:p>
            <a:fld id="{C895D5F4-ECF3-C741-B95B-17DB1D34041A}" type="datetime1">
              <a:rPr lang="fr-FR" smtClean="0"/>
              <a:t>15/09/16</a:t>
            </a:fld>
            <a:endParaRPr lang="fr-FR" dirty="0"/>
          </a:p>
        </p:txBody>
      </p:sp>
    </p:spTree>
    <p:extLst>
      <p:ext uri="{BB962C8B-B14F-4D97-AF65-F5344CB8AC3E}">
        <p14:creationId xmlns:p14="http://schemas.microsoft.com/office/powerpoint/2010/main" val="1172778420"/>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p:txBody>
          <a:bodyPr/>
          <a:lstStyle/>
          <a:p>
            <a:r>
              <a:rPr lang="fr-FR" dirty="0" err="1" smtClean="0"/>
              <a:t>Workflow</a:t>
            </a:r>
            <a:endParaRPr lang="fr-FR" dirty="0"/>
          </a:p>
        </p:txBody>
      </p:sp>
      <p:sp>
        <p:nvSpPr>
          <p:cNvPr id="3" name="Espace réservé du contenu 2"/>
          <p:cNvSpPr>
            <a:spLocks noGrp="1"/>
          </p:cNvSpPr>
          <p:nvPr>
            <p:ph idx="1"/>
          </p:nvPr>
        </p:nvSpPr>
        <p:spPr/>
        <p:txBody>
          <a:bodyPr>
            <a:normAutofit lnSpcReduction="10000"/>
          </a:bodyPr>
          <a:lstStyle/>
          <a:p>
            <a:r>
              <a:rPr lang="fr-FR" dirty="0"/>
              <a:t>Production</a:t>
            </a:r>
          </a:p>
          <a:p>
            <a:pPr lvl="1"/>
            <a:r>
              <a:rPr lang="fr-FR" dirty="0"/>
              <a:t>Ecriture du jeu</a:t>
            </a:r>
          </a:p>
          <a:p>
            <a:pPr lvl="1"/>
            <a:r>
              <a:rPr lang="fr-FR" dirty="0"/>
              <a:t>Création des données (</a:t>
            </a:r>
            <a:r>
              <a:rPr lang="fr-FR" dirty="0" err="1"/>
              <a:t>assets</a:t>
            </a:r>
            <a:r>
              <a:rPr lang="fr-FR" dirty="0"/>
              <a:t>)</a:t>
            </a:r>
          </a:p>
          <a:p>
            <a:pPr lvl="1"/>
            <a:r>
              <a:rPr lang="fr-FR" dirty="0"/>
              <a:t>Mise en place du </a:t>
            </a:r>
            <a:r>
              <a:rPr lang="fr-FR" dirty="0" err="1"/>
              <a:t>gameplay</a:t>
            </a:r>
            <a:endParaRPr lang="fr-FR" dirty="0"/>
          </a:p>
          <a:p>
            <a:pPr lvl="1"/>
            <a:r>
              <a:rPr lang="fr-FR" dirty="0"/>
              <a:t>Test panels</a:t>
            </a:r>
          </a:p>
          <a:p>
            <a:pPr lvl="1"/>
            <a:r>
              <a:rPr lang="en-US" dirty="0"/>
              <a:t>Polishing</a:t>
            </a:r>
          </a:p>
          <a:p>
            <a:r>
              <a:rPr lang="pt-BR" dirty="0" err="1" smtClean="0"/>
              <a:t>Testing</a:t>
            </a:r>
            <a:r>
              <a:rPr lang="pt-BR" dirty="0" smtClean="0"/>
              <a:t> </a:t>
            </a:r>
            <a:r>
              <a:rPr lang="pt-BR" dirty="0"/>
              <a:t>&amp; </a:t>
            </a:r>
            <a:r>
              <a:rPr lang="pt-BR" dirty="0" err="1"/>
              <a:t>validation</a:t>
            </a:r>
            <a:endParaRPr lang="pt-BR" dirty="0"/>
          </a:p>
          <a:p>
            <a:pPr lvl="1"/>
            <a:r>
              <a:rPr lang="fr-FR" dirty="0"/>
              <a:t>Tests &amp; </a:t>
            </a:r>
            <a:r>
              <a:rPr lang="fr-FR" dirty="0" err="1"/>
              <a:t>débuggage</a:t>
            </a:r>
            <a:endParaRPr lang="fr-FR" dirty="0"/>
          </a:p>
          <a:p>
            <a:pPr lvl="1"/>
            <a:r>
              <a:rPr lang="fr-FR" dirty="0"/>
              <a:t>Soumission pour les TRC</a:t>
            </a:r>
          </a:p>
          <a:p>
            <a:pPr lvl="1"/>
            <a:r>
              <a:rPr lang="fr-FR" dirty="0"/>
              <a:t>Production du gold master</a:t>
            </a:r>
          </a:p>
          <a:p>
            <a:pPr marL="0" indent="0">
              <a:buNone/>
            </a:pPr>
            <a:endParaRPr lang="fr-FR" dirty="0"/>
          </a:p>
        </p:txBody>
      </p:sp>
      <p:sp>
        <p:nvSpPr>
          <p:cNvPr id="4" name="Espace réservé du pied de page 3"/>
          <p:cNvSpPr>
            <a:spLocks noGrp="1"/>
          </p:cNvSpPr>
          <p:nvPr>
            <p:ph type="ftr" sz="quarter" idx="3"/>
          </p:nvPr>
        </p:nvSpPr>
        <p:spPr/>
        <p:txBody>
          <a:bodyPr/>
          <a:lstStyle/>
          <a:p>
            <a:r>
              <a:rPr lang="fr-FR" smtClean="0"/>
              <a:t>Rémi Ronfard – remi.ronfard@inria.fr – HMIN317 – INTRODUCTION</a:t>
            </a:r>
            <a:endParaRPr lang="fr-FR" b="1" dirty="0" smtClean="0"/>
          </a:p>
        </p:txBody>
      </p:sp>
      <p:sp>
        <p:nvSpPr>
          <p:cNvPr id="5" name="Espace réservé du numéro de diapositive 4"/>
          <p:cNvSpPr>
            <a:spLocks noGrp="1"/>
          </p:cNvSpPr>
          <p:nvPr>
            <p:ph type="sldNum" sz="quarter" idx="4"/>
          </p:nvPr>
        </p:nvSpPr>
        <p:spPr/>
        <p:txBody>
          <a:bodyPr/>
          <a:lstStyle/>
          <a:p>
            <a:fld id="{A6C87E8C-A1B1-CC4A-8C89-9A370644B80A}" type="slidenum">
              <a:rPr lang="fr-FR" smtClean="0"/>
              <a:pPr/>
              <a:t>9</a:t>
            </a:fld>
            <a:endParaRPr lang="fr-FR" dirty="0"/>
          </a:p>
        </p:txBody>
      </p:sp>
      <p:sp>
        <p:nvSpPr>
          <p:cNvPr id="6" name="Espace réservé de la date 5"/>
          <p:cNvSpPr>
            <a:spLocks noGrp="1"/>
          </p:cNvSpPr>
          <p:nvPr>
            <p:ph type="dt" sz="half" idx="2"/>
          </p:nvPr>
        </p:nvSpPr>
        <p:spPr/>
        <p:txBody>
          <a:bodyPr/>
          <a:lstStyle/>
          <a:p>
            <a:fld id="{080AEC51-26EC-F943-A8AD-F6050E5E81A5}" type="datetime1">
              <a:rPr lang="fr-FR" smtClean="0"/>
              <a:t>15/09/16</a:t>
            </a:fld>
            <a:endParaRPr lang="fr-FR" dirty="0"/>
          </a:p>
        </p:txBody>
      </p:sp>
    </p:spTree>
    <p:extLst>
      <p:ext uri="{BB962C8B-B14F-4D97-AF65-F5344CB8AC3E}">
        <p14:creationId xmlns:p14="http://schemas.microsoft.com/office/powerpoint/2010/main" val="2708019671"/>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Thème Office">
  <a:themeElements>
    <a:clrScheme name="Bureau">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Bureau">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ureau">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Thème Office">
  <a:themeElements>
    <a:clrScheme name="Bureau">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Bureau">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ureau">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Thème Office">
  <a:themeElements>
    <a:clrScheme name="Bureau">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Bureau">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ureau">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6295</TotalTime>
  <Words>2770</Words>
  <Application>Microsoft Macintosh PowerPoint</Application>
  <PresentationFormat>Présentation à l'écran (4:3)</PresentationFormat>
  <Paragraphs>504</Paragraphs>
  <Slides>54</Slides>
  <Notes>0</Notes>
  <HiddenSlides>0</HiddenSlides>
  <MMClips>0</MMClips>
  <ScaleCrop>false</ScaleCrop>
  <HeadingPairs>
    <vt:vector size="4" baseType="variant">
      <vt:variant>
        <vt:lpstr>Thème</vt:lpstr>
      </vt:variant>
      <vt:variant>
        <vt:i4>1</vt:i4>
      </vt:variant>
      <vt:variant>
        <vt:lpstr>Titres des diapositives</vt:lpstr>
      </vt:variant>
      <vt:variant>
        <vt:i4>54</vt:i4>
      </vt:variant>
    </vt:vector>
  </HeadingPairs>
  <TitlesOfParts>
    <vt:vector size="55" baseType="lpstr">
      <vt:lpstr>Thème Office</vt:lpstr>
      <vt:lpstr>HMIN 317 – Moteur de Jeux  INTRODUCTION</vt:lpstr>
      <vt:lpstr>Présentation PowerPoint</vt:lpstr>
      <vt:lpstr>Qu’est-ce  qu’un moteur de jeu ?</vt:lpstr>
      <vt:lpstr>Présentation PowerPoint</vt:lpstr>
      <vt:lpstr>Structure d’un moteur de jeu</vt:lpstr>
      <vt:lpstr>Présentation PowerPoint</vt:lpstr>
      <vt:lpstr>Processus de développement d’un jeu vidéo</vt:lpstr>
      <vt:lpstr>Workflow : étapes de la création d’un jeu</vt:lpstr>
      <vt:lpstr>Workflow</vt:lpstr>
      <vt:lpstr>Présentation PowerPoint</vt:lpstr>
      <vt:lpstr>Plan des cours</vt:lpstr>
      <vt:lpstr>Cours 1 : Introduction</vt:lpstr>
      <vt:lpstr>Cours 2 : Structure d’un moteur de jeu</vt:lpstr>
      <vt:lpstr>Cours 3 : Programmation temps réel</vt:lpstr>
      <vt:lpstr>Cours 4: Gameplay</vt:lpstr>
      <vt:lpstr>Cours 5 : Mathématiques pour le jeu vidéo</vt:lpstr>
      <vt:lpstr>Cours 6 : Rendu temps-réel </vt:lpstr>
      <vt:lpstr>Cours 7 : Gestion de scène </vt:lpstr>
      <vt:lpstr>Cours 8 : Physique du jeu vidéo</vt:lpstr>
      <vt:lpstr>Cours 9 : Animation temps-réel</vt:lpstr>
      <vt:lpstr>Cours 10 : Intelligence Artificielle pour le jeu vidéo</vt:lpstr>
      <vt:lpstr>TP1: PROGRAMMATION QT ET OPENGL</vt:lpstr>
      <vt:lpstr>TP2: TIMERS</vt:lpstr>
      <vt:lpstr>TP3:  GESTIONNAIRE DE RESSOURCES</vt:lpstr>
      <vt:lpstr>TP4: GAMEPLAY</vt:lpstr>
      <vt:lpstr>TP5:  GESTIONNAIRE DE RESSOURCES  (SUITE)</vt:lpstr>
      <vt:lpstr>TP6: TEXTURES ET GPU</vt:lpstr>
      <vt:lpstr>TP7: GESTION DE SCENES</vt:lpstr>
      <vt:lpstr>TP8: PHYSIQUE</vt:lpstr>
      <vt:lpstr>TP9: ETUDES DOCUMENTAIRES</vt:lpstr>
      <vt:lpstr>TP10: PRESENTATION MINI-PROJETS</vt:lpstr>
      <vt:lpstr>ETUDES DOCUMENTAIRES</vt:lpstr>
      <vt:lpstr>1.GENERATION DE TERRAINS</vt:lpstr>
      <vt:lpstr>2.Génération procédurale de villes </vt:lpstr>
      <vt:lpstr>3.GENERATION DE PLANTES</vt:lpstr>
      <vt:lpstr>4.SIMULATION DE TISSUS</vt:lpstr>
      <vt:lpstr>5.GENERATION PROCEDURALE DE CIEL</vt:lpstr>
      <vt:lpstr>6.CALCUL DES OMBRES</vt:lpstr>
      <vt:lpstr>7.EFFETS SPECIAUX</vt:lpstr>
      <vt:lpstr>8.ECLAIRAGE</vt:lpstr>
      <vt:lpstr>9.High Dynamic Range</vt:lpstr>
      <vt:lpstr>10.SIMULATION DE FOULE</vt:lpstr>
      <vt:lpstr>MINI PROJETS DE PROGRAMMATION</vt:lpstr>
      <vt:lpstr>1.GENERATEUR DECHÂTEAU FORT</vt:lpstr>
      <vt:lpstr>2.GENERATEUR DE TERRAIN</vt:lpstr>
      <vt:lpstr>3.SIMULATEUR DE VOL D’OISEAU</vt:lpstr>
      <vt:lpstr>4. FEU D’ARTIFICE</vt:lpstr>
      <vt:lpstr>5. MARBLE MADNESS</vt:lpstr>
      <vt:lpstr>6. JEU DE STRATEGIE</vt:lpstr>
      <vt:lpstr>7. MINECRAFT</vt:lpstr>
      <vt:lpstr>8. SIMULATEUR DE VOL </vt:lpstr>
      <vt:lpstr>9.COURSE DE VOITURES</vt:lpstr>
      <vt:lpstr>10.JEU DE PLATEFORME</vt:lpstr>
      <vt:lpstr>CONCLUSION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Benoit Lange</dc:creator>
  <cp:lastModifiedBy>Rémi Ronfard</cp:lastModifiedBy>
  <cp:revision>411</cp:revision>
  <cp:lastPrinted>2014-09-23T20:13:38Z</cp:lastPrinted>
  <dcterms:created xsi:type="dcterms:W3CDTF">2013-05-05T09:39:59Z</dcterms:created>
  <dcterms:modified xsi:type="dcterms:W3CDTF">2016-09-15T15:38:13Z</dcterms:modified>
</cp:coreProperties>
</file>

<file path=docProps/thumbnail.jpeg>
</file>